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3" r:id="rId11"/>
    <p:sldId id="265" r:id="rId12"/>
    <p:sldId id="266" r:id="rId13"/>
    <p:sldId id="269" r:id="rId14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60"/>
  </p:normalViewPr>
  <p:slideViewPr>
    <p:cSldViewPr>
      <p:cViewPr>
        <p:scale>
          <a:sx n="100" d="100"/>
          <a:sy n="100" d="100"/>
        </p:scale>
        <p:origin x="-1680" y="-42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58764-0E23-4359-8171-95EE20C92EC4}" type="datetimeFigureOut">
              <a:rPr lang="fr-FR" smtClean="0"/>
              <a:pPr/>
              <a:t>21/06/2016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7B8CC-41B8-4670-9CB2-E13B6928BFE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750300" y="6356351"/>
            <a:ext cx="6604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746625" y="6219826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746625" y="-7144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21/06/2016</a:t>
            </a:fld>
            <a:endParaRPr lang="fr-BE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grpSp>
        <p:nvGrpSpPr>
          <p:cNvPr id="2" name="Groupe 1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emf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48744" y="119675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Le suiveur solaire</a:t>
            </a:r>
            <a:endParaRPr lang="fr-FR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72480" y="623731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Gotti</a:t>
            </a:r>
            <a:r>
              <a:rPr lang="fr-FR" dirty="0" smtClean="0"/>
              <a:t> Loïc</a:t>
            </a:r>
            <a:endParaRPr lang="fr-FR" dirty="0"/>
          </a:p>
        </p:txBody>
      </p:sp>
      <p:pic>
        <p:nvPicPr>
          <p:cNvPr id="26626" name="Picture 2" descr="https://lh3.googleusercontent.com/l6-AgvxxAGxSDdzu_qGvPig1uJLUi1aaBn6gviwuzOAi_eTdCqLrd8YMklfWAm_ZU-C24xs5gBzukXj3qBXOGfoMEHlQVhj84-aS2bd9DrmfBTziyUA2GVb9BcvUsyJAEbRRyAZQ5V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2760" y="2276872"/>
            <a:ext cx="4320480" cy="32623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72480" y="105273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III. Asservissement</a:t>
            </a:r>
            <a:endParaRPr lang="fr-FR" sz="24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064568" y="162880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b) Transmission de l’information</a:t>
            </a:r>
            <a:endParaRPr lang="fr-FR" b="1" dirty="0"/>
          </a:p>
        </p:txBody>
      </p:sp>
      <p:cxnSp>
        <p:nvCxnSpPr>
          <p:cNvPr id="19" name="Connecteur droit 18"/>
          <p:cNvCxnSpPr/>
          <p:nvPr/>
        </p:nvCxnSpPr>
        <p:spPr>
          <a:xfrm>
            <a:off x="3584848" y="3789040"/>
            <a:ext cx="11521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V="1">
            <a:off x="4736976" y="3645024"/>
            <a:ext cx="0" cy="2880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4664968" y="3933056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4664968" y="3645024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4664968" y="3573016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4736976" y="2924944"/>
            <a:ext cx="0" cy="648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4664968" y="2924944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4736976" y="3212976"/>
            <a:ext cx="9361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V="1">
            <a:off x="5673080" y="3068960"/>
            <a:ext cx="0" cy="2880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5601072" y="3356992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5601072" y="3068960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V="1">
            <a:off x="5673080" y="3429000"/>
            <a:ext cx="0" cy="648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5601072" y="4077072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5601072" y="3429000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5673080" y="3789040"/>
            <a:ext cx="9361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7401272" y="4293096"/>
            <a:ext cx="1728192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Codeur absolu + CNA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3656856" y="2996952"/>
            <a:ext cx="1064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Sortie moteur</a:t>
            </a:r>
            <a:endParaRPr lang="fr-FR" dirty="0"/>
          </a:p>
        </p:txBody>
      </p:sp>
      <p:pic>
        <p:nvPicPr>
          <p:cNvPr id="41" name="Picture 4" descr="C:\Users\Admin\Desktop\CodeCogsEqn (20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7096" y="3068960"/>
            <a:ext cx="752475" cy="152400"/>
          </a:xfrm>
          <a:prstGeom prst="rect">
            <a:avLst/>
          </a:prstGeom>
          <a:noFill/>
        </p:spPr>
      </p:pic>
      <p:pic>
        <p:nvPicPr>
          <p:cNvPr id="42" name="Picture 5" descr="C:\Users\Admin\Desktop\CodeCogsEqn (2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4928" y="2636912"/>
            <a:ext cx="914400" cy="152400"/>
          </a:xfrm>
          <a:prstGeom prst="rect">
            <a:avLst/>
          </a:prstGeom>
          <a:noFill/>
        </p:spPr>
      </p:pic>
      <p:pic>
        <p:nvPicPr>
          <p:cNvPr id="43" name="Picture 6" descr="C:\Users\Admin\Desktop\CodeCogsEqn (22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7016" y="4365104"/>
            <a:ext cx="1409700" cy="228600"/>
          </a:xfrm>
          <a:prstGeom prst="rect">
            <a:avLst/>
          </a:prstGeom>
          <a:noFill/>
        </p:spPr>
      </p:pic>
      <p:pic>
        <p:nvPicPr>
          <p:cNvPr id="44" name="Picture 7" descr="C:\Users\Admin\Desktop\CodeCogsEqn (23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6856" y="4005064"/>
            <a:ext cx="1514475" cy="219075"/>
          </a:xfrm>
          <a:prstGeom prst="rect">
            <a:avLst/>
          </a:prstGeom>
          <a:noFill/>
        </p:spPr>
      </p:pic>
      <p:sp>
        <p:nvSpPr>
          <p:cNvPr id="45" name="ZoneTexte 44"/>
          <p:cNvSpPr txBox="1"/>
          <p:nvPr/>
        </p:nvSpPr>
        <p:spPr>
          <a:xfrm>
            <a:off x="632520" y="3573016"/>
            <a:ext cx="108012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Arduino</a:t>
            </a:r>
            <a:endParaRPr lang="fr-FR" dirty="0"/>
          </a:p>
        </p:txBody>
      </p:sp>
      <p:cxnSp>
        <p:nvCxnSpPr>
          <p:cNvPr id="47" name="Connecteur droit avec flèche 46"/>
          <p:cNvCxnSpPr/>
          <p:nvPr/>
        </p:nvCxnSpPr>
        <p:spPr>
          <a:xfrm>
            <a:off x="1712640" y="3789040"/>
            <a:ext cx="72008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2432720" y="3573016"/>
            <a:ext cx="1152128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Moteur</a:t>
            </a:r>
            <a:endParaRPr lang="fr-FR" dirty="0"/>
          </a:p>
        </p:txBody>
      </p:sp>
      <p:cxnSp>
        <p:nvCxnSpPr>
          <p:cNvPr id="55" name="Connecteur droit avec flèche 54"/>
          <p:cNvCxnSpPr/>
          <p:nvPr/>
        </p:nvCxnSpPr>
        <p:spPr>
          <a:xfrm flipV="1">
            <a:off x="2144688" y="3789040"/>
            <a:ext cx="0" cy="50405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/>
          <p:cNvSpPr txBox="1"/>
          <p:nvPr/>
        </p:nvSpPr>
        <p:spPr>
          <a:xfrm>
            <a:off x="1424608" y="4293096"/>
            <a:ext cx="1512168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Alimentation</a:t>
            </a:r>
            <a:endParaRPr lang="fr-FR" dirty="0"/>
          </a:p>
        </p:txBody>
      </p:sp>
      <p:cxnSp>
        <p:nvCxnSpPr>
          <p:cNvPr id="58" name="Connecteur droit 57"/>
          <p:cNvCxnSpPr/>
          <p:nvPr/>
        </p:nvCxnSpPr>
        <p:spPr>
          <a:xfrm flipV="1">
            <a:off x="6609184" y="3789040"/>
            <a:ext cx="0" cy="648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7401272" y="3573016"/>
            <a:ext cx="1944216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Panneau solaire</a:t>
            </a:r>
            <a:endParaRPr lang="fr-FR" dirty="0"/>
          </a:p>
        </p:txBody>
      </p:sp>
      <p:cxnSp>
        <p:nvCxnSpPr>
          <p:cNvPr id="65" name="Connecteur droit 64"/>
          <p:cNvCxnSpPr/>
          <p:nvPr/>
        </p:nvCxnSpPr>
        <p:spPr>
          <a:xfrm flipV="1">
            <a:off x="8193360" y="4941168"/>
            <a:ext cx="0" cy="3600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>
            <a:off x="1208584" y="5301208"/>
            <a:ext cx="69847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avec flèche 71"/>
          <p:cNvCxnSpPr/>
          <p:nvPr/>
        </p:nvCxnSpPr>
        <p:spPr>
          <a:xfrm flipV="1">
            <a:off x="1208584" y="3933056"/>
            <a:ext cx="0" cy="13681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avec flèche 75"/>
          <p:cNvCxnSpPr/>
          <p:nvPr/>
        </p:nvCxnSpPr>
        <p:spPr>
          <a:xfrm>
            <a:off x="6609184" y="4437112"/>
            <a:ext cx="79208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avec flèche 77"/>
          <p:cNvCxnSpPr/>
          <p:nvPr/>
        </p:nvCxnSpPr>
        <p:spPr>
          <a:xfrm>
            <a:off x="6609184" y="3789040"/>
            <a:ext cx="79208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2480" y="105273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IV. Expérimentation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44488" y="177281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Energie produite pour un panneau </a:t>
            </a:r>
            <a:r>
              <a:rPr lang="fr-FR" b="1" u="sng" dirty="0" smtClean="0"/>
              <a:t>fixe</a:t>
            </a:r>
            <a:r>
              <a:rPr lang="fr-FR" b="1" dirty="0" smtClean="0"/>
              <a:t> pour un jour :</a:t>
            </a:r>
            <a:endParaRPr lang="fr-FR" b="1" dirty="0"/>
          </a:p>
        </p:txBody>
      </p:sp>
      <p:pic>
        <p:nvPicPr>
          <p:cNvPr id="1027" name="Picture 3" descr="C:\Users\Admin\Desktop\CodeCogsEqn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1112" y="2564904"/>
            <a:ext cx="3181350" cy="304800"/>
          </a:xfrm>
          <a:prstGeom prst="rect">
            <a:avLst/>
          </a:prstGeom>
          <a:noFill/>
        </p:spPr>
      </p:pic>
      <p:pic>
        <p:nvPicPr>
          <p:cNvPr id="1028" name="Picture 4" descr="C:\Users\Admin\Desktop\CodeCogsEqn 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3120" y="3212976"/>
            <a:ext cx="1296144" cy="536620"/>
          </a:xfrm>
          <a:prstGeom prst="rect">
            <a:avLst/>
          </a:prstGeom>
          <a:noFill/>
        </p:spPr>
      </p:pic>
      <p:pic>
        <p:nvPicPr>
          <p:cNvPr id="1029" name="Picture 5" descr="C:\Users\Admin\Desktop\CodeCogsEqn (3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96616" y="5805264"/>
            <a:ext cx="4248472" cy="586515"/>
          </a:xfrm>
          <a:prstGeom prst="rect">
            <a:avLst/>
          </a:prstGeom>
          <a:noFill/>
        </p:spPr>
      </p:pic>
      <p:cxnSp>
        <p:nvCxnSpPr>
          <p:cNvPr id="11" name="Connecteur droit 10"/>
          <p:cNvCxnSpPr/>
          <p:nvPr/>
        </p:nvCxnSpPr>
        <p:spPr>
          <a:xfrm>
            <a:off x="4736976" y="6309320"/>
            <a:ext cx="108012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2480" y="2276872"/>
            <a:ext cx="537659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Flèche droite 15"/>
          <p:cNvSpPr/>
          <p:nvPr/>
        </p:nvSpPr>
        <p:spPr>
          <a:xfrm>
            <a:off x="560512" y="5949280"/>
            <a:ext cx="792088" cy="36004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 descr="C:\Users\Admin\Desktop\CodeCogsEqn (5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33120" y="4149080"/>
            <a:ext cx="2581275" cy="304800"/>
          </a:xfrm>
          <a:prstGeom prst="rect">
            <a:avLst/>
          </a:prstGeom>
          <a:noFill/>
        </p:spPr>
      </p:pic>
      <p:pic>
        <p:nvPicPr>
          <p:cNvPr id="1033" name="Picture 9" descr="C:\Users\Admin\Desktop\CodeCogsEqn (6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33120" y="4797152"/>
            <a:ext cx="2000250" cy="552450"/>
          </a:xfrm>
          <a:prstGeom prst="rect">
            <a:avLst/>
          </a:prstGeom>
          <a:noFill/>
        </p:spPr>
      </p:pic>
      <p:pic>
        <p:nvPicPr>
          <p:cNvPr id="1034" name="Picture 10" descr="C:\Users\Admin\Desktop\CodeCogsEqn (7)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77336" y="3284984"/>
            <a:ext cx="1152525" cy="276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2480" y="105273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IV. Expérimentation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344488" y="1700808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Energie produite pour notre suiveur solaire pour un jour :</a:t>
            </a:r>
            <a:endParaRPr lang="fr-FR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464" y="2420888"/>
            <a:ext cx="499255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Admin\Desktop\CodeCogsEqn (8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0552" y="3068960"/>
            <a:ext cx="1080120" cy="182667"/>
          </a:xfrm>
          <a:prstGeom prst="rect">
            <a:avLst/>
          </a:prstGeom>
          <a:noFill/>
        </p:spPr>
      </p:pic>
      <p:pic>
        <p:nvPicPr>
          <p:cNvPr id="2053" name="Picture 5" descr="C:\Users\Admin\Desktop\CodeCogsEqn (1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6496" y="5373216"/>
            <a:ext cx="4152900" cy="466725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6321152" y="184482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Energie dépensée :</a:t>
            </a:r>
            <a:endParaRPr lang="fr-FR" b="1" dirty="0"/>
          </a:p>
        </p:txBody>
      </p:sp>
      <p:cxnSp>
        <p:nvCxnSpPr>
          <p:cNvPr id="10" name="Connecteur droit 9"/>
          <p:cNvCxnSpPr/>
          <p:nvPr/>
        </p:nvCxnSpPr>
        <p:spPr>
          <a:xfrm>
            <a:off x="5313040" y="1916832"/>
            <a:ext cx="0" cy="47525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C:\Users\Admin\Desktop\CodeCogsEqn (1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61112" y="2636912"/>
            <a:ext cx="1562100" cy="180975"/>
          </a:xfrm>
          <a:prstGeom prst="rect">
            <a:avLst/>
          </a:prstGeom>
          <a:noFill/>
        </p:spPr>
      </p:pic>
      <p:pic>
        <p:nvPicPr>
          <p:cNvPr id="2055" name="Picture 7" descr="C:\Users\Admin\Desktop\CodeCogsEqn (12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61112" y="3284984"/>
            <a:ext cx="2114550" cy="190500"/>
          </a:xfrm>
          <a:prstGeom prst="rect">
            <a:avLst/>
          </a:prstGeom>
          <a:noFill/>
        </p:spPr>
      </p:pic>
      <p:cxnSp>
        <p:nvCxnSpPr>
          <p:cNvPr id="15" name="Connecteur droit 14"/>
          <p:cNvCxnSpPr/>
          <p:nvPr/>
        </p:nvCxnSpPr>
        <p:spPr>
          <a:xfrm>
            <a:off x="5313040" y="3933056"/>
            <a:ext cx="446449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7" name="Picture 9" descr="C:\Users\Admin\Desktop\CodeCogsEqn (14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89104" y="5157192"/>
            <a:ext cx="321945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2480" y="105273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IV. Expérimentation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44488" y="177281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Bilan :</a:t>
            </a:r>
            <a:endParaRPr lang="fr-FR" b="1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80" y="2852936"/>
            <a:ext cx="460851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7016" y="2924944"/>
            <a:ext cx="4464496" cy="2511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1784648" y="242088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Panneau fixe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609184" y="24928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Panneau mobile</a:t>
            </a:r>
            <a:endParaRPr lang="fr-FR" dirty="0"/>
          </a:p>
        </p:txBody>
      </p:sp>
      <p:pic>
        <p:nvPicPr>
          <p:cNvPr id="3074" name="Picture 2" descr="C:\Users\Admin\Desktop\CodeCogsEqn (15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60912" y="5877272"/>
            <a:ext cx="1466850" cy="247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2480" y="105273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Introduction :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848544" y="1700808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Problématique</a:t>
            </a:r>
            <a:r>
              <a:rPr lang="fr-FR" dirty="0" smtClean="0"/>
              <a:t> : Repérer le soleil et permettre au panneau solaire de le suivre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76536" y="350100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Axes d’étude</a:t>
            </a:r>
            <a:endParaRPr lang="fr-FR" dirty="0"/>
          </a:p>
        </p:txBody>
      </p:sp>
      <p:sp>
        <p:nvSpPr>
          <p:cNvPr id="5" name="Flèche droite 4"/>
          <p:cNvSpPr/>
          <p:nvPr/>
        </p:nvSpPr>
        <p:spPr>
          <a:xfrm>
            <a:off x="2288704" y="3068960"/>
            <a:ext cx="437960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droite 5"/>
          <p:cNvSpPr/>
          <p:nvPr/>
        </p:nvSpPr>
        <p:spPr>
          <a:xfrm>
            <a:off x="2288704" y="4077072"/>
            <a:ext cx="432048" cy="36004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792760" y="306896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Acquérir la position du soleil et transférer l’information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792760" y="407707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Orienter le panneau solaire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04528" y="5229200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Hypothèses :</a:t>
            </a:r>
          </a:p>
          <a:p>
            <a:pPr marL="342900" indent="-342900">
              <a:buAutoNum type="arabicPeriod"/>
            </a:pPr>
            <a:r>
              <a:rPr lang="fr-FR" dirty="0" smtClean="0"/>
              <a:t>Le panneau solaire a une dimension de 1 m² et un rendement de 10%</a:t>
            </a:r>
          </a:p>
          <a:p>
            <a:pPr marL="342900" indent="-342900">
              <a:buAutoNum type="arabicPeriod"/>
            </a:pPr>
            <a:r>
              <a:rPr lang="fr-FR" dirty="0" smtClean="0"/>
              <a:t>Il n’y a pas d’atmosphère </a:t>
            </a:r>
          </a:p>
          <a:p>
            <a:pPr marL="342900" indent="-342900">
              <a:buAutoNum type="arabicPeriod"/>
            </a:pPr>
            <a:r>
              <a:rPr lang="fr-FR" dirty="0" smtClean="0"/>
              <a:t>Le système est orienté vers le Sud </a:t>
            </a:r>
          </a:p>
          <a:p>
            <a:pPr marL="342900" indent="-342900">
              <a:buAutoNum type="arabicPeriod"/>
            </a:pPr>
            <a:r>
              <a:rPr lang="fr-FR" dirty="0" smtClean="0"/>
              <a:t>Il n’y a pas de perte d’énergie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72480" y="1052736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Plan :</a:t>
            </a:r>
            <a:endParaRPr lang="fr-FR" sz="24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991745" y="2109610"/>
            <a:ext cx="66967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/>
            </a:pPr>
            <a:r>
              <a:rPr lang="fr-FR" b="1" dirty="0" smtClean="0"/>
              <a:t>Présentation du système</a:t>
            </a:r>
          </a:p>
          <a:p>
            <a:pPr marL="400050" indent="-400050">
              <a:buAutoNum type="romanUcPeriod"/>
            </a:pPr>
            <a:endParaRPr lang="fr-FR" dirty="0" smtClean="0"/>
          </a:p>
          <a:p>
            <a:pPr marL="400050" indent="-400050">
              <a:buAutoNum type="romanUcPeriod"/>
            </a:pPr>
            <a:r>
              <a:rPr lang="fr-FR" b="1" dirty="0" smtClean="0"/>
              <a:t>Module de détection</a:t>
            </a:r>
          </a:p>
          <a:p>
            <a:pPr marL="857250" lvl="1" indent="-400050">
              <a:buAutoNum type="alphaLcParenR"/>
            </a:pPr>
            <a:r>
              <a:rPr lang="fr-FR" dirty="0" smtClean="0"/>
              <a:t>Réception du signal</a:t>
            </a:r>
          </a:p>
          <a:p>
            <a:pPr marL="857250" lvl="1" indent="-400050">
              <a:buAutoNum type="alphaLcParenR"/>
            </a:pPr>
            <a:r>
              <a:rPr lang="fr-FR" dirty="0" smtClean="0"/>
              <a:t>Transformation du signal</a:t>
            </a:r>
          </a:p>
          <a:p>
            <a:pPr marL="857250" lvl="1" indent="-400050">
              <a:buAutoNum type="alphaLcParenR"/>
            </a:pPr>
            <a:endParaRPr lang="fr-FR" dirty="0" smtClean="0"/>
          </a:p>
          <a:p>
            <a:pPr marL="400050" indent="-400050">
              <a:buAutoNum type="romanUcPeriod"/>
            </a:pPr>
            <a:r>
              <a:rPr lang="fr-FR" b="1" dirty="0" smtClean="0"/>
              <a:t>Asservissement</a:t>
            </a:r>
          </a:p>
          <a:p>
            <a:pPr marL="857250" lvl="1" indent="-400050">
              <a:buAutoNum type="alphaLcParenR"/>
            </a:pPr>
            <a:r>
              <a:rPr lang="fr-FR" dirty="0" smtClean="0"/>
              <a:t>Traitement de l’information</a:t>
            </a:r>
          </a:p>
          <a:p>
            <a:pPr marL="857250" lvl="1" indent="-400050">
              <a:buAutoNum type="alphaLcParenR"/>
            </a:pPr>
            <a:r>
              <a:rPr lang="fr-FR" dirty="0" smtClean="0"/>
              <a:t>Transmission de l’information</a:t>
            </a:r>
          </a:p>
          <a:p>
            <a:pPr marL="857250" lvl="1" indent="-400050">
              <a:buAutoNum type="alphaLcParenR"/>
            </a:pPr>
            <a:endParaRPr lang="fr-FR" dirty="0" smtClean="0"/>
          </a:p>
          <a:p>
            <a:pPr marL="400050" indent="-400050">
              <a:buAutoNum type="romanUcPeriod"/>
            </a:pPr>
            <a:r>
              <a:rPr lang="fr-FR" b="1" dirty="0" smtClean="0"/>
              <a:t>Expérimentation</a:t>
            </a:r>
          </a:p>
          <a:p>
            <a:pPr marL="857250" lvl="1" indent="-400050"/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2480" y="1052736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I. Présentation du système </a:t>
            </a:r>
            <a:endParaRPr lang="fr-FR" sz="2400" b="1" dirty="0"/>
          </a:p>
        </p:txBody>
      </p:sp>
      <p:cxnSp>
        <p:nvCxnSpPr>
          <p:cNvPr id="47" name="Connecteur droit 46"/>
          <p:cNvCxnSpPr/>
          <p:nvPr/>
        </p:nvCxnSpPr>
        <p:spPr>
          <a:xfrm>
            <a:off x="488504" y="3284984"/>
            <a:ext cx="936104" cy="72008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920552" y="3645024"/>
            <a:ext cx="0" cy="10081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 flipH="1">
            <a:off x="488504" y="2276872"/>
            <a:ext cx="792088" cy="1008112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 flipH="1">
            <a:off x="776536" y="2492896"/>
            <a:ext cx="792088" cy="1008112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/>
          <p:nvPr/>
        </p:nvCxnSpPr>
        <p:spPr>
          <a:xfrm flipH="1">
            <a:off x="1136576" y="2780928"/>
            <a:ext cx="792088" cy="1008112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 flipH="1">
            <a:off x="1424608" y="2996952"/>
            <a:ext cx="792088" cy="1008112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en arc 64"/>
          <p:cNvCxnSpPr/>
          <p:nvPr/>
        </p:nvCxnSpPr>
        <p:spPr>
          <a:xfrm>
            <a:off x="416496" y="4005064"/>
            <a:ext cx="936104" cy="360040"/>
          </a:xfrm>
          <a:prstGeom prst="curvedConnector3">
            <a:avLst>
              <a:gd name="adj1" fmla="val 140309"/>
            </a:avLst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>
            <a:off x="488504" y="4653136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 flipH="1">
            <a:off x="488504" y="4653136"/>
            <a:ext cx="14401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 flipH="1">
            <a:off x="704528" y="4653136"/>
            <a:ext cx="14401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 flipH="1">
            <a:off x="920552" y="4653136"/>
            <a:ext cx="14401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 flipH="1">
            <a:off x="1136576" y="4653136"/>
            <a:ext cx="14401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/>
          <p:cNvSpPr txBox="1"/>
          <p:nvPr/>
        </p:nvSpPr>
        <p:spPr>
          <a:xfrm>
            <a:off x="1352600" y="191683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Rayonnement solaire</a:t>
            </a:r>
            <a:endParaRPr lang="fr-FR" dirty="0"/>
          </a:p>
        </p:txBody>
      </p:sp>
      <p:sp>
        <p:nvSpPr>
          <p:cNvPr id="78" name="ZoneTexte 77"/>
          <p:cNvSpPr txBox="1"/>
          <p:nvPr/>
        </p:nvSpPr>
        <p:spPr>
          <a:xfrm>
            <a:off x="2504728" y="400506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Panneau solaire</a:t>
            </a:r>
            <a:endParaRPr lang="fr-FR" dirty="0"/>
          </a:p>
        </p:txBody>
      </p:sp>
      <p:cxnSp>
        <p:nvCxnSpPr>
          <p:cNvPr id="81" name="Connecteur droit avec flèche 80"/>
          <p:cNvCxnSpPr>
            <a:stCxn id="78" idx="1"/>
          </p:cNvCxnSpPr>
          <p:nvPr/>
        </p:nvCxnSpPr>
        <p:spPr>
          <a:xfrm flipH="1" flipV="1">
            <a:off x="1496616" y="4005064"/>
            <a:ext cx="1008112" cy="18466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avec flèche 82"/>
          <p:cNvCxnSpPr/>
          <p:nvPr/>
        </p:nvCxnSpPr>
        <p:spPr>
          <a:xfrm flipV="1">
            <a:off x="488504" y="5085184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avec flèche 85"/>
          <p:cNvCxnSpPr/>
          <p:nvPr/>
        </p:nvCxnSpPr>
        <p:spPr>
          <a:xfrm>
            <a:off x="488504" y="5517232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avec flèche 89"/>
          <p:cNvCxnSpPr/>
          <p:nvPr/>
        </p:nvCxnSpPr>
        <p:spPr>
          <a:xfrm flipV="1">
            <a:off x="992560" y="2852936"/>
            <a:ext cx="648072" cy="7920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avec flèche 90"/>
          <p:cNvCxnSpPr/>
          <p:nvPr/>
        </p:nvCxnSpPr>
        <p:spPr>
          <a:xfrm flipH="1" flipV="1">
            <a:off x="128464" y="2996952"/>
            <a:ext cx="944488" cy="72846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39" name="Picture 3" descr="C:\Users\Admin\Desktop\CodeCogsEq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8624" y="2636912"/>
            <a:ext cx="257175" cy="190500"/>
          </a:xfrm>
          <a:prstGeom prst="rect">
            <a:avLst/>
          </a:prstGeom>
          <a:noFill/>
        </p:spPr>
      </p:pic>
      <p:pic>
        <p:nvPicPr>
          <p:cNvPr id="39940" name="Picture 4" descr="C:\Users\Admin\Desktop\CodeCogsEqn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472" y="2708920"/>
            <a:ext cx="228600" cy="190500"/>
          </a:xfrm>
          <a:prstGeom prst="rect">
            <a:avLst/>
          </a:prstGeom>
          <a:noFill/>
        </p:spPr>
      </p:pic>
      <p:pic>
        <p:nvPicPr>
          <p:cNvPr id="39941" name="Picture 5" descr="C:\Users\Admin\Desktop\CodeCogsEqn (2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4568" y="5517232"/>
            <a:ext cx="161925" cy="133350"/>
          </a:xfrm>
          <a:prstGeom prst="rect">
            <a:avLst/>
          </a:prstGeom>
          <a:noFill/>
        </p:spPr>
      </p:pic>
      <p:pic>
        <p:nvPicPr>
          <p:cNvPr id="39942" name="Picture 6" descr="C:\Users\Admin\Desktop\CodeCogsEqn (3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2480" y="4941168"/>
            <a:ext cx="152400" cy="190500"/>
          </a:xfrm>
          <a:prstGeom prst="rect">
            <a:avLst/>
          </a:prstGeom>
          <a:noFill/>
        </p:spPr>
      </p:pic>
      <p:cxnSp>
        <p:nvCxnSpPr>
          <p:cNvPr id="100" name="Connecteur droit avec flèche 99"/>
          <p:cNvCxnSpPr/>
          <p:nvPr/>
        </p:nvCxnSpPr>
        <p:spPr>
          <a:xfrm>
            <a:off x="5673080" y="2924944"/>
            <a:ext cx="158417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avec flèche 100"/>
          <p:cNvCxnSpPr/>
          <p:nvPr/>
        </p:nvCxnSpPr>
        <p:spPr>
          <a:xfrm flipV="1">
            <a:off x="5673080" y="1628800"/>
            <a:ext cx="0" cy="1296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avec flèche 105"/>
          <p:cNvCxnSpPr/>
          <p:nvPr/>
        </p:nvCxnSpPr>
        <p:spPr>
          <a:xfrm flipV="1">
            <a:off x="5673080" y="2276872"/>
            <a:ext cx="1368152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avec flèche 110"/>
          <p:cNvCxnSpPr/>
          <p:nvPr/>
        </p:nvCxnSpPr>
        <p:spPr>
          <a:xfrm flipH="1" flipV="1">
            <a:off x="5025008" y="1916832"/>
            <a:ext cx="656456" cy="10164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7" descr="C:\Users\Admin\Desktop\CodeCogsEqn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4968" y="2060848"/>
            <a:ext cx="228600" cy="190500"/>
          </a:xfrm>
          <a:prstGeom prst="rect">
            <a:avLst/>
          </a:prstGeom>
          <a:noFill/>
        </p:spPr>
      </p:pic>
      <p:pic>
        <p:nvPicPr>
          <p:cNvPr id="39944" name="Picture 8" descr="C:\Users\Admin\Desktop\CodeCogsEqn (2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3240" y="3068960"/>
            <a:ext cx="161925" cy="133350"/>
          </a:xfrm>
          <a:prstGeom prst="rect">
            <a:avLst/>
          </a:prstGeom>
          <a:noFill/>
        </p:spPr>
      </p:pic>
      <p:pic>
        <p:nvPicPr>
          <p:cNvPr id="39945" name="Picture 9" descr="C:\Users\Admin\Desktop\CodeCogsEqn (3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3040" y="1556792"/>
            <a:ext cx="152400" cy="190500"/>
          </a:xfrm>
          <a:prstGeom prst="rect">
            <a:avLst/>
          </a:prstGeom>
          <a:noFill/>
        </p:spPr>
      </p:pic>
      <p:pic>
        <p:nvPicPr>
          <p:cNvPr id="39946" name="Picture 10" descr="C:\Users\Admin\Desktop\CodeCogsEq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1232" y="2132856"/>
            <a:ext cx="257175" cy="190500"/>
          </a:xfrm>
          <a:prstGeom prst="rect">
            <a:avLst/>
          </a:prstGeom>
          <a:noFill/>
        </p:spPr>
      </p:pic>
      <p:sp>
        <p:nvSpPr>
          <p:cNvPr id="123" name="Arc 122"/>
          <p:cNvSpPr/>
          <p:nvPr/>
        </p:nvSpPr>
        <p:spPr>
          <a:xfrm rot="18191140">
            <a:off x="5365407" y="2438773"/>
            <a:ext cx="399322" cy="341122"/>
          </a:xfrm>
          <a:prstGeom prst="arc">
            <a:avLst>
              <a:gd name="adj1" fmla="val 16200000"/>
              <a:gd name="adj2" fmla="val 579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Arc 123"/>
          <p:cNvSpPr/>
          <p:nvPr/>
        </p:nvSpPr>
        <p:spPr>
          <a:xfrm rot="2518174">
            <a:off x="5932290" y="2586807"/>
            <a:ext cx="429779" cy="388239"/>
          </a:xfrm>
          <a:prstGeom prst="arc">
            <a:avLst>
              <a:gd name="adj1" fmla="val 16200000"/>
              <a:gd name="adj2" fmla="val 579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947" name="Picture 11" descr="C:\Users\Admin\Desktop\CodeCogsEqn (4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09184" y="2564904"/>
            <a:ext cx="171450" cy="276225"/>
          </a:xfrm>
          <a:prstGeom prst="rect">
            <a:avLst/>
          </a:prstGeom>
          <a:noFill/>
        </p:spPr>
      </p:pic>
      <p:pic>
        <p:nvPicPr>
          <p:cNvPr id="39948" name="Picture 12" descr="C:\Users\Admin\Desktop\CodeCogsEqn (4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85048" y="2060848"/>
            <a:ext cx="171450" cy="276225"/>
          </a:xfrm>
          <a:prstGeom prst="rect">
            <a:avLst/>
          </a:prstGeom>
          <a:noFill/>
        </p:spPr>
      </p:pic>
      <p:pic>
        <p:nvPicPr>
          <p:cNvPr id="39950" name="Picture 14" descr="C:\Users\Admin\Desktop\CodeCogsEqn (6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53200" y="1412776"/>
            <a:ext cx="933450" cy="276225"/>
          </a:xfrm>
          <a:prstGeom prst="rect">
            <a:avLst/>
          </a:prstGeom>
          <a:noFill/>
        </p:spPr>
      </p:pic>
      <p:cxnSp>
        <p:nvCxnSpPr>
          <p:cNvPr id="140" name="Connecteur droit avec flèche 139"/>
          <p:cNvCxnSpPr/>
          <p:nvPr/>
        </p:nvCxnSpPr>
        <p:spPr>
          <a:xfrm>
            <a:off x="7761312" y="1556792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ZoneTexte 140"/>
          <p:cNvSpPr txBox="1"/>
          <p:nvPr/>
        </p:nvSpPr>
        <p:spPr>
          <a:xfrm>
            <a:off x="8265368" y="1340768"/>
            <a:ext cx="1640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Voir annexe (1)</a:t>
            </a:r>
            <a:endParaRPr lang="fr-FR" dirty="0"/>
          </a:p>
        </p:txBody>
      </p:sp>
      <p:sp>
        <p:nvSpPr>
          <p:cNvPr id="41" name="Rectangle 40"/>
          <p:cNvSpPr/>
          <p:nvPr/>
        </p:nvSpPr>
        <p:spPr>
          <a:xfrm>
            <a:off x="6033120" y="4149080"/>
            <a:ext cx="1512168" cy="12241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>
            <a:off x="7545288" y="4005064"/>
            <a:ext cx="144016" cy="144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/>
          <p:cNvSpPr/>
          <p:nvPr/>
        </p:nvSpPr>
        <p:spPr>
          <a:xfrm>
            <a:off x="5889104" y="5373216"/>
            <a:ext cx="144016" cy="144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/>
          <p:cNvSpPr/>
          <p:nvPr/>
        </p:nvSpPr>
        <p:spPr>
          <a:xfrm>
            <a:off x="7545288" y="5373216"/>
            <a:ext cx="144016" cy="144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/>
          <p:cNvSpPr/>
          <p:nvPr/>
        </p:nvSpPr>
        <p:spPr>
          <a:xfrm>
            <a:off x="5889104" y="4005064"/>
            <a:ext cx="144016" cy="144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avec flèche 51"/>
          <p:cNvCxnSpPr/>
          <p:nvPr/>
        </p:nvCxnSpPr>
        <p:spPr>
          <a:xfrm>
            <a:off x="4304928" y="4149080"/>
            <a:ext cx="1512168" cy="28803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/>
          <p:cNvSpPr txBox="1"/>
          <p:nvPr/>
        </p:nvSpPr>
        <p:spPr>
          <a:xfrm>
            <a:off x="3080792" y="580526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Photorésistance</a:t>
            </a:r>
            <a:endParaRPr lang="fr-FR" dirty="0"/>
          </a:p>
        </p:txBody>
      </p:sp>
      <p:cxnSp>
        <p:nvCxnSpPr>
          <p:cNvPr id="56" name="Connecteur droit avec flèche 55"/>
          <p:cNvCxnSpPr>
            <a:endCxn id="46" idx="3"/>
          </p:cNvCxnSpPr>
          <p:nvPr/>
        </p:nvCxnSpPr>
        <p:spPr>
          <a:xfrm flipV="1">
            <a:off x="4880992" y="5496141"/>
            <a:ext cx="1029203" cy="30912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/>
          <p:nvPr/>
        </p:nvCxnSpPr>
        <p:spPr>
          <a:xfrm flipV="1">
            <a:off x="8409384" y="4437112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>
            <a:off x="8409384" y="4869160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5" descr="C:\Users\Admin\Desktop\CodeCogsEqn (2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3360" y="4437112"/>
            <a:ext cx="161925" cy="133350"/>
          </a:xfrm>
          <a:prstGeom prst="rect">
            <a:avLst/>
          </a:prstGeom>
          <a:noFill/>
        </p:spPr>
      </p:pic>
      <p:pic>
        <p:nvPicPr>
          <p:cNvPr id="1026" name="Picture 2" descr="C:\Users\Admin\Desktop\CodeCogsEqn (7)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41432" y="4941168"/>
            <a:ext cx="133350" cy="133350"/>
          </a:xfrm>
          <a:prstGeom prst="rect">
            <a:avLst/>
          </a:prstGeom>
          <a:noFill/>
        </p:spPr>
      </p:pic>
      <p:sp>
        <p:nvSpPr>
          <p:cNvPr id="64" name="Rectangle 63"/>
          <p:cNvSpPr/>
          <p:nvPr/>
        </p:nvSpPr>
        <p:spPr>
          <a:xfrm>
            <a:off x="632520" y="4293096"/>
            <a:ext cx="648072" cy="36004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7" name="Connecteur droit avec flèche 66"/>
          <p:cNvCxnSpPr>
            <a:stCxn id="70" idx="1"/>
          </p:cNvCxnSpPr>
          <p:nvPr/>
        </p:nvCxnSpPr>
        <p:spPr>
          <a:xfrm flipH="1" flipV="1">
            <a:off x="1136576" y="4581128"/>
            <a:ext cx="936104" cy="53919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2072680" y="4797152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Système d’asservissement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2480" y="105273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II. Module de détection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064568" y="162880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a) Réception du signal</a:t>
            </a:r>
            <a:endParaRPr lang="fr-FR" b="1" dirty="0"/>
          </a:p>
        </p:txBody>
      </p:sp>
      <p:sp>
        <p:nvSpPr>
          <p:cNvPr id="4" name="Rectangle 3"/>
          <p:cNvSpPr/>
          <p:nvPr/>
        </p:nvSpPr>
        <p:spPr>
          <a:xfrm>
            <a:off x="704528" y="2708920"/>
            <a:ext cx="720080" cy="6480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1424608" y="2564904"/>
            <a:ext cx="144016" cy="144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560512" y="3356992"/>
            <a:ext cx="144016" cy="144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1424608" y="3356992"/>
            <a:ext cx="144016" cy="144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560512" y="2564904"/>
            <a:ext cx="144016" cy="144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432720" y="24208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Photorésistances</a:t>
            </a:r>
            <a:endParaRPr lang="fr-FR" dirty="0"/>
          </a:p>
        </p:txBody>
      </p:sp>
      <p:cxnSp>
        <p:nvCxnSpPr>
          <p:cNvPr id="10" name="Connecteur droit avec flèche 9"/>
          <p:cNvCxnSpPr>
            <a:stCxn id="9" idx="1"/>
            <a:endCxn id="5" idx="6"/>
          </p:cNvCxnSpPr>
          <p:nvPr/>
        </p:nvCxnSpPr>
        <p:spPr>
          <a:xfrm flipH="1">
            <a:off x="1568624" y="2605554"/>
            <a:ext cx="864096" cy="3135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072680" y="306896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Panneau solaire</a:t>
            </a:r>
            <a:endParaRPr lang="fr-FR" dirty="0"/>
          </a:p>
        </p:txBody>
      </p:sp>
      <p:cxnSp>
        <p:nvCxnSpPr>
          <p:cNvPr id="14" name="Connecteur droit avec flèche 13"/>
          <p:cNvCxnSpPr>
            <a:stCxn id="13" idx="1"/>
            <a:endCxn id="4" idx="3"/>
          </p:cNvCxnSpPr>
          <p:nvPr/>
        </p:nvCxnSpPr>
        <p:spPr>
          <a:xfrm flipH="1" flipV="1">
            <a:off x="1424608" y="3032956"/>
            <a:ext cx="648072" cy="22067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00472" y="4077072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b="1" dirty="0" smtClean="0"/>
              <a:t>Principe des photorésistances : </a:t>
            </a:r>
            <a:r>
              <a:rPr lang="fr-FR" dirty="0" smtClean="0"/>
              <a:t>Diminuer la résistance lors d’une augmentation de la luminosité </a:t>
            </a:r>
            <a:endParaRPr lang="fr-FR" dirty="0"/>
          </a:p>
        </p:txBody>
      </p:sp>
      <p:sp>
        <p:nvSpPr>
          <p:cNvPr id="19" name="Flèche droite 18"/>
          <p:cNvSpPr/>
          <p:nvPr/>
        </p:nvSpPr>
        <p:spPr>
          <a:xfrm>
            <a:off x="4448944" y="2420888"/>
            <a:ext cx="504056" cy="36004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5385048" y="24208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Branchées en série</a:t>
            </a:r>
            <a:endParaRPr lang="fr-FR" dirty="0"/>
          </a:p>
        </p:txBody>
      </p:sp>
      <p:sp>
        <p:nvSpPr>
          <p:cNvPr id="21" name="Flèche droite 20"/>
          <p:cNvSpPr/>
          <p:nvPr/>
        </p:nvSpPr>
        <p:spPr>
          <a:xfrm rot="5400000">
            <a:off x="6249144" y="2924944"/>
            <a:ext cx="504056" cy="36004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5169024" y="3501008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Envoie un signal proportionnel à la luminosité reçue sous forme de résistance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272480" y="623731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 pose </a:t>
            </a:r>
            <a:r>
              <a:rPr lang="fr-FR" b="1" dirty="0" err="1" smtClean="0"/>
              <a:t>Re</a:t>
            </a:r>
            <a:r>
              <a:rPr lang="fr-FR" dirty="0" smtClean="0"/>
              <a:t> la résistance équivalente des photorésistances</a:t>
            </a:r>
            <a:endParaRPr lang="fr-FR" dirty="0"/>
          </a:p>
        </p:txBody>
      </p:sp>
      <p:sp>
        <p:nvSpPr>
          <p:cNvPr id="26" name="Flèche droite 25"/>
          <p:cNvSpPr/>
          <p:nvPr/>
        </p:nvSpPr>
        <p:spPr>
          <a:xfrm rot="5400000">
            <a:off x="6537176" y="4365104"/>
            <a:ext cx="360040" cy="36004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5889104" y="479715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Voir annexe 2.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2480" y="105273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II. Module de détection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064568" y="162880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b) Transformation du signal</a:t>
            </a:r>
            <a:endParaRPr lang="fr-FR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272480" y="242088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Utilisation d’un amplificateur opérationnel </a:t>
            </a:r>
            <a:endParaRPr lang="fr-FR" dirty="0"/>
          </a:p>
        </p:txBody>
      </p:sp>
      <p:pic>
        <p:nvPicPr>
          <p:cNvPr id="2050" name="Picture 2" descr="https://lh3.googleusercontent.com/dIyGt98fGqePayB5rCX9GPFp81Re1Yrvc7QDllSIlE7vc1PDCsnlBCQ_vU4jZ054uKM2Rd9sYT0jnE4skDdcoNvJ3Fb1H51M6lFBoQeJxuGFT9367vjsZhbfB0jmx6ImnzYLOX6Do8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7176" y="1844824"/>
            <a:ext cx="3168352" cy="1800200"/>
          </a:xfrm>
          <a:prstGeom prst="rect">
            <a:avLst/>
          </a:prstGeom>
          <a:noFill/>
        </p:spPr>
      </p:pic>
      <p:sp>
        <p:nvSpPr>
          <p:cNvPr id="6" name="Flèche droite 5"/>
          <p:cNvSpPr/>
          <p:nvPr/>
        </p:nvSpPr>
        <p:spPr>
          <a:xfrm>
            <a:off x="3656856" y="2564904"/>
            <a:ext cx="432048" cy="21602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232920" y="249289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Montage inverseur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16496" y="6237312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Rappel : </a:t>
            </a:r>
            <a:r>
              <a:rPr lang="fr-FR" b="1" dirty="0" err="1" smtClean="0"/>
              <a:t>Re</a:t>
            </a:r>
            <a:r>
              <a:rPr lang="fr-FR" dirty="0" smtClean="0"/>
              <a:t> = valeur des photorésistances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16496" y="35730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 a :</a:t>
            </a:r>
            <a:endParaRPr lang="fr-FR" dirty="0"/>
          </a:p>
        </p:txBody>
      </p:sp>
      <p:pic>
        <p:nvPicPr>
          <p:cNvPr id="2052" name="Picture 4" descr="C:\Users\Admin\Desktop\CodeCogsEqn (9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2600" y="3501008"/>
            <a:ext cx="1800225" cy="676275"/>
          </a:xfrm>
          <a:prstGeom prst="rect">
            <a:avLst/>
          </a:prstGeom>
          <a:noFill/>
        </p:spPr>
      </p:pic>
      <p:sp>
        <p:nvSpPr>
          <p:cNvPr id="13" name="ZoneTexte 12"/>
          <p:cNvSpPr txBox="1"/>
          <p:nvPr/>
        </p:nvSpPr>
        <p:spPr>
          <a:xfrm>
            <a:off x="416496" y="458112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Avec R2 = </a:t>
            </a:r>
            <a:r>
              <a:rPr lang="fr-FR" dirty="0" err="1" smtClean="0"/>
              <a:t>Re</a:t>
            </a:r>
            <a:r>
              <a:rPr lang="fr-FR" dirty="0" smtClean="0"/>
              <a:t> alors Vs suit une loi linéaire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609184" y="3717032"/>
            <a:ext cx="2952328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Ve = 5V (Tension arbitraire)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16496" y="5373216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Donc un </a:t>
            </a:r>
            <a:r>
              <a:rPr lang="fr-FR" b="1" dirty="0" smtClean="0"/>
              <a:t>minimum</a:t>
            </a:r>
            <a:r>
              <a:rPr lang="fr-FR" dirty="0" smtClean="0"/>
              <a:t> </a:t>
            </a:r>
            <a:r>
              <a:rPr lang="fr-FR" b="1" dirty="0" smtClean="0"/>
              <a:t>de tension </a:t>
            </a:r>
            <a:r>
              <a:rPr lang="fr-FR" dirty="0" smtClean="0"/>
              <a:t>correspond à un </a:t>
            </a:r>
            <a:r>
              <a:rPr lang="fr-FR" b="1" dirty="0" smtClean="0"/>
              <a:t>maximum de luminosité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6599823" cy="371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ZoneTexte 1"/>
          <p:cNvSpPr txBox="1"/>
          <p:nvPr/>
        </p:nvSpPr>
        <p:spPr>
          <a:xfrm>
            <a:off x="272480" y="105273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III. Asservissement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064568" y="162880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a) Traitement de l’information</a:t>
            </a:r>
            <a:endParaRPr lang="fr-FR" b="1" dirty="0"/>
          </a:p>
        </p:txBody>
      </p:sp>
      <p:sp>
        <p:nvSpPr>
          <p:cNvPr id="90" name="ZoneTexte 89"/>
          <p:cNvSpPr txBox="1"/>
          <p:nvPr/>
        </p:nvSpPr>
        <p:spPr>
          <a:xfrm>
            <a:off x="1712640" y="206084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1. Précision du système</a:t>
            </a:r>
            <a:endParaRPr lang="fr-FR" dirty="0"/>
          </a:p>
        </p:txBody>
      </p:sp>
      <p:cxnSp>
        <p:nvCxnSpPr>
          <p:cNvPr id="105" name="Connecteur droit avec flèche 104"/>
          <p:cNvCxnSpPr/>
          <p:nvPr/>
        </p:nvCxnSpPr>
        <p:spPr>
          <a:xfrm>
            <a:off x="2792760" y="4437112"/>
            <a:ext cx="1080120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9" descr="C:\Users\Admin\Desktop\CodeCogsEqn (13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0792" y="4077072"/>
            <a:ext cx="409575" cy="219075"/>
          </a:xfrm>
          <a:prstGeom prst="rect">
            <a:avLst/>
          </a:prstGeom>
          <a:noFill/>
        </p:spPr>
      </p:pic>
      <p:sp>
        <p:nvSpPr>
          <p:cNvPr id="107" name="ZoneTexte 106"/>
          <p:cNvSpPr txBox="1"/>
          <p:nvPr/>
        </p:nvSpPr>
        <p:spPr>
          <a:xfrm>
            <a:off x="200472" y="6093296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Graphique de l’énergie solaire reçue par mètre carré en fonction de l’azimut pour un panneau solaire avec un rendement de 10%  (Annexe puissance )</a:t>
            </a:r>
            <a:endParaRPr lang="fr-FR" sz="1400" dirty="0"/>
          </a:p>
        </p:txBody>
      </p:sp>
      <p:cxnSp>
        <p:nvCxnSpPr>
          <p:cNvPr id="109" name="Connecteur droit 108"/>
          <p:cNvCxnSpPr/>
          <p:nvPr/>
        </p:nvCxnSpPr>
        <p:spPr>
          <a:xfrm>
            <a:off x="7617296" y="5517232"/>
            <a:ext cx="11521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avec flèche 113"/>
          <p:cNvCxnSpPr/>
          <p:nvPr/>
        </p:nvCxnSpPr>
        <p:spPr>
          <a:xfrm>
            <a:off x="6393160" y="4581128"/>
            <a:ext cx="1224136" cy="93610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avec flèche 114"/>
          <p:cNvCxnSpPr/>
          <p:nvPr/>
        </p:nvCxnSpPr>
        <p:spPr>
          <a:xfrm>
            <a:off x="6969224" y="4149080"/>
            <a:ext cx="1800200" cy="136815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Arc 121"/>
          <p:cNvSpPr/>
          <p:nvPr/>
        </p:nvSpPr>
        <p:spPr>
          <a:xfrm rot="15019534">
            <a:off x="7197241" y="5255416"/>
            <a:ext cx="360040" cy="432048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4" name="Picture 10" descr="C:\Users\Admin\Desktop\CodeCogsEqn (14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7216" y="5301208"/>
            <a:ext cx="171450" cy="133350"/>
          </a:xfrm>
          <a:prstGeom prst="rect">
            <a:avLst/>
          </a:prstGeom>
          <a:noFill/>
        </p:spPr>
      </p:pic>
      <p:sp>
        <p:nvSpPr>
          <p:cNvPr id="130" name="ZoneTexte 129"/>
          <p:cNvSpPr txBox="1"/>
          <p:nvPr/>
        </p:nvSpPr>
        <p:spPr>
          <a:xfrm>
            <a:off x="6393160" y="2492896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Angle avant que le panneau solaire se réajuste</a:t>
            </a:r>
            <a:endParaRPr lang="fr-FR" dirty="0"/>
          </a:p>
        </p:txBody>
      </p:sp>
      <p:cxnSp>
        <p:nvCxnSpPr>
          <p:cNvPr id="21" name="Connecteur droit avec flèche 20"/>
          <p:cNvCxnSpPr/>
          <p:nvPr/>
        </p:nvCxnSpPr>
        <p:spPr>
          <a:xfrm flipH="1">
            <a:off x="3872880" y="2852936"/>
            <a:ext cx="2448272" cy="720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H="1">
            <a:off x="2792760" y="2708920"/>
            <a:ext cx="3528392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2480" y="105273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III. Asservissement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064568" y="162880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a) Traitement de l’information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1712640" y="20608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2. Codage de la position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72480" y="278092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Utilisation d’un codeur absolu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3440832" y="2996952"/>
            <a:ext cx="64807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088904" y="27809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Codage sur 9 bits</a:t>
            </a: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6105128" y="2852936"/>
            <a:ext cx="79208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6105128" y="3212976"/>
            <a:ext cx="79208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6897216" y="26369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Positions possible :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897216" y="306896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Résolution :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28464" y="5085184"/>
            <a:ext cx="4968552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Transformation du signal en tension analogique</a:t>
            </a:r>
            <a:endParaRPr lang="fr-FR" dirty="0"/>
          </a:p>
        </p:txBody>
      </p:sp>
      <p:pic>
        <p:nvPicPr>
          <p:cNvPr id="2051" name="Picture 3" descr="C:\Users\Admin\Desktop\CodeCogsEqn (16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13440" y="2708920"/>
            <a:ext cx="360040" cy="185827"/>
          </a:xfrm>
          <a:prstGeom prst="rect">
            <a:avLst/>
          </a:prstGeom>
          <a:noFill/>
        </p:spPr>
      </p:pic>
      <p:pic>
        <p:nvPicPr>
          <p:cNvPr id="2052" name="Picture 4" descr="C:\Users\Admin\Desktop\CodeCogsEqn (17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7376" y="3068960"/>
            <a:ext cx="923925" cy="438150"/>
          </a:xfrm>
          <a:prstGeom prst="rect">
            <a:avLst/>
          </a:prstGeom>
          <a:noFill/>
        </p:spPr>
      </p:pic>
      <p:cxnSp>
        <p:nvCxnSpPr>
          <p:cNvPr id="22" name="Connecteur droit avec flèche 21"/>
          <p:cNvCxnSpPr/>
          <p:nvPr/>
        </p:nvCxnSpPr>
        <p:spPr>
          <a:xfrm>
            <a:off x="416496" y="6165304"/>
            <a:ext cx="936104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352600" y="5661248"/>
            <a:ext cx="172819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C</a:t>
            </a:r>
            <a:r>
              <a:rPr lang="fr-FR" dirty="0" smtClean="0"/>
              <a:t>onvertisseur </a:t>
            </a:r>
            <a:r>
              <a:rPr lang="fr-FR" b="1" dirty="0" smtClean="0"/>
              <a:t>N</a:t>
            </a:r>
            <a:r>
              <a:rPr lang="fr-FR" dirty="0" smtClean="0"/>
              <a:t>umérique </a:t>
            </a:r>
            <a:r>
              <a:rPr lang="fr-FR" b="1" dirty="0" smtClean="0"/>
              <a:t>A</a:t>
            </a:r>
            <a:r>
              <a:rPr lang="fr-FR" dirty="0" smtClean="0"/>
              <a:t>nalogique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344488" y="56612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Binaire</a:t>
            </a:r>
            <a:endParaRPr lang="fr-FR" dirty="0"/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3080792" y="6165304"/>
            <a:ext cx="1224136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3224808" y="566124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Tension</a:t>
            </a:r>
            <a:endParaRPr lang="fr-FR" dirty="0"/>
          </a:p>
        </p:txBody>
      </p:sp>
      <p:cxnSp>
        <p:nvCxnSpPr>
          <p:cNvPr id="21" name="Connecteur droit 20"/>
          <p:cNvCxnSpPr/>
          <p:nvPr/>
        </p:nvCxnSpPr>
        <p:spPr>
          <a:xfrm>
            <a:off x="488504" y="4437112"/>
            <a:ext cx="9361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flipV="1">
            <a:off x="1424608" y="4293096"/>
            <a:ext cx="0" cy="2880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1352600" y="4581128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1352600" y="4293096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1352600" y="4221088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V="1">
            <a:off x="1424608" y="3573016"/>
            <a:ext cx="0" cy="648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>
            <a:off x="1352600" y="3573016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>
            <a:off x="1424608" y="3861048"/>
            <a:ext cx="9361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flipV="1">
            <a:off x="2360712" y="3717032"/>
            <a:ext cx="0" cy="2880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2288704" y="4005064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2288704" y="3717032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 flipV="1">
            <a:off x="2360712" y="4077072"/>
            <a:ext cx="0" cy="64807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2288704" y="4725144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2288704" y="4077072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2360712" y="4437112"/>
            <a:ext cx="9361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3296816" y="4221088"/>
            <a:ext cx="1944216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Codeur  absolu</a:t>
            </a:r>
            <a:endParaRPr lang="fr-FR" dirty="0"/>
          </a:p>
        </p:txBody>
      </p:sp>
      <p:sp>
        <p:nvSpPr>
          <p:cNvPr id="52" name="ZoneTexte 51"/>
          <p:cNvSpPr txBox="1"/>
          <p:nvPr/>
        </p:nvSpPr>
        <p:spPr>
          <a:xfrm>
            <a:off x="200472" y="3717032"/>
            <a:ext cx="1064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Sortie moteur</a:t>
            </a:r>
            <a:endParaRPr lang="fr-FR" dirty="0"/>
          </a:p>
        </p:txBody>
      </p:sp>
      <p:pic>
        <p:nvPicPr>
          <p:cNvPr id="7" name="Picture 4" descr="C:\Users\Admin\Desktop\CodeCogsEqn (20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4728" y="3717032"/>
            <a:ext cx="752475" cy="152400"/>
          </a:xfrm>
          <a:prstGeom prst="rect">
            <a:avLst/>
          </a:prstGeom>
          <a:noFill/>
        </p:spPr>
      </p:pic>
      <p:pic>
        <p:nvPicPr>
          <p:cNvPr id="2053" name="Picture 5" descr="C:\Users\Admin\Desktop\CodeCogsEqn (2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2560" y="3284984"/>
            <a:ext cx="914400" cy="152400"/>
          </a:xfrm>
          <a:prstGeom prst="rect">
            <a:avLst/>
          </a:prstGeom>
          <a:noFill/>
        </p:spPr>
      </p:pic>
      <p:pic>
        <p:nvPicPr>
          <p:cNvPr id="2054" name="Picture 6" descr="C:\Users\Admin\Desktop\CodeCogsEqn (22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6736" y="4653136"/>
            <a:ext cx="1409700" cy="228600"/>
          </a:xfrm>
          <a:prstGeom prst="rect">
            <a:avLst/>
          </a:prstGeom>
          <a:noFill/>
        </p:spPr>
      </p:pic>
      <p:pic>
        <p:nvPicPr>
          <p:cNvPr id="2055" name="Picture 7" descr="C:\Users\Admin\Desktop\CodeCogsEqn (23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4488" y="4653136"/>
            <a:ext cx="1514475" cy="21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2480" y="105273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III. Asservissement</a:t>
            </a:r>
            <a:endParaRPr lang="fr-FR" sz="24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064568" y="162880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a) Traitement de l’information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1712640" y="206084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3. Programmation en pseudo-code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00472" y="249289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Variables :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28464" y="2780928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-</a:t>
            </a:r>
            <a:r>
              <a:rPr lang="fr-FR" dirty="0" err="1" smtClean="0"/>
              <a:t>Tension_panneau</a:t>
            </a:r>
            <a:endParaRPr lang="fr-FR" dirty="0" smtClean="0"/>
          </a:p>
          <a:p>
            <a:r>
              <a:rPr lang="fr-FR" dirty="0" smtClean="0"/>
              <a:t>-</a:t>
            </a:r>
            <a:r>
              <a:rPr lang="fr-FR" dirty="0" err="1" smtClean="0"/>
              <a:t>Tension_CNA</a:t>
            </a:r>
            <a:endParaRPr lang="fr-FR" dirty="0" smtClean="0"/>
          </a:p>
          <a:p>
            <a:r>
              <a:rPr lang="fr-FR" dirty="0" smtClean="0"/>
              <a:t>-</a:t>
            </a:r>
            <a:r>
              <a:rPr lang="fr-FR" dirty="0" err="1" smtClean="0"/>
              <a:t>Consigne_moteur</a:t>
            </a:r>
            <a:endParaRPr lang="fr-FR" dirty="0" smtClean="0"/>
          </a:p>
          <a:p>
            <a:r>
              <a:rPr lang="fr-FR" dirty="0" smtClean="0"/>
              <a:t>-</a:t>
            </a:r>
            <a:r>
              <a:rPr lang="fr-FR" dirty="0" err="1" smtClean="0"/>
              <a:t>Tension_Re</a:t>
            </a:r>
            <a:r>
              <a:rPr lang="fr-FR" dirty="0" smtClean="0"/>
              <a:t>    </a:t>
            </a:r>
            <a:r>
              <a:rPr lang="fr-FR" i="1" dirty="0" smtClean="0">
                <a:solidFill>
                  <a:srgbClr val="FF0000"/>
                </a:solidFill>
              </a:rPr>
              <a:t>#Photorésistances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808984" y="24928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Constantes :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4736976" y="2852936"/>
            <a:ext cx="44072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-</a:t>
            </a:r>
            <a:r>
              <a:rPr lang="fr-FR" dirty="0" err="1" smtClean="0"/>
              <a:t>Tension_CNA_min</a:t>
            </a:r>
            <a:r>
              <a:rPr lang="fr-FR" dirty="0" smtClean="0"/>
              <a:t>   </a:t>
            </a:r>
            <a:r>
              <a:rPr lang="fr-FR" i="1" dirty="0" smtClean="0">
                <a:solidFill>
                  <a:srgbClr val="FF0000"/>
                </a:solidFill>
              </a:rPr>
              <a:t># Position </a:t>
            </a:r>
            <a:r>
              <a:rPr lang="fr-FR" i="1" dirty="0" smtClean="0">
                <a:solidFill>
                  <a:srgbClr val="FF0000"/>
                </a:solidFill>
              </a:rPr>
              <a:t>initiale </a:t>
            </a:r>
            <a:r>
              <a:rPr lang="fr-FR" i="1" dirty="0" smtClean="0">
                <a:solidFill>
                  <a:srgbClr val="FF0000"/>
                </a:solidFill>
              </a:rPr>
              <a:t>Est</a:t>
            </a:r>
          </a:p>
          <a:p>
            <a:r>
              <a:rPr lang="fr-FR" dirty="0" smtClean="0"/>
              <a:t>-</a:t>
            </a:r>
            <a:r>
              <a:rPr lang="fr-FR" dirty="0" err="1" smtClean="0"/>
              <a:t>Tension_panneau_min</a:t>
            </a:r>
            <a:r>
              <a:rPr lang="fr-FR" dirty="0" smtClean="0"/>
              <a:t>  </a:t>
            </a:r>
            <a:endParaRPr lang="fr-FR" i="1" dirty="0" smtClean="0">
              <a:solidFill>
                <a:srgbClr val="FF0000"/>
              </a:solidFill>
            </a:endParaRPr>
          </a:p>
          <a:p>
            <a:r>
              <a:rPr lang="fr-FR" dirty="0" smtClean="0"/>
              <a:t>-</a:t>
            </a:r>
            <a:r>
              <a:rPr lang="fr-FR" dirty="0" err="1" smtClean="0"/>
              <a:t>Tension_Re_max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28464" y="4437112"/>
            <a:ext cx="9777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Si </a:t>
            </a:r>
            <a:r>
              <a:rPr lang="fr-FR" dirty="0" err="1" smtClean="0"/>
              <a:t>Tension_Re</a:t>
            </a:r>
            <a:r>
              <a:rPr lang="fr-FR" dirty="0" smtClean="0"/>
              <a:t> </a:t>
            </a:r>
            <a:r>
              <a:rPr lang="fr-FR" b="1" dirty="0" smtClean="0"/>
              <a:t>&lt;</a:t>
            </a:r>
            <a:r>
              <a:rPr lang="fr-FR" dirty="0" smtClean="0"/>
              <a:t> </a:t>
            </a:r>
            <a:r>
              <a:rPr lang="fr-FR" dirty="0" err="1" smtClean="0"/>
              <a:t>Tension_Re_max</a:t>
            </a:r>
            <a:r>
              <a:rPr lang="fr-FR" dirty="0" smtClean="0"/>
              <a:t> </a:t>
            </a:r>
            <a:r>
              <a:rPr lang="fr-FR" b="1" dirty="0" smtClean="0"/>
              <a:t>:</a:t>
            </a:r>
          </a:p>
          <a:p>
            <a:r>
              <a:rPr lang="fr-FR" b="1" dirty="0" smtClean="0"/>
              <a:t>	</a:t>
            </a:r>
            <a:r>
              <a:rPr lang="fr-FR" dirty="0" smtClean="0"/>
              <a:t>T=</a:t>
            </a:r>
            <a:r>
              <a:rPr lang="fr-FR" dirty="0" err="1" smtClean="0"/>
              <a:t>Tension_panneau</a:t>
            </a:r>
            <a:r>
              <a:rPr lang="fr-FR" dirty="0" smtClean="0"/>
              <a:t>	</a:t>
            </a:r>
            <a:r>
              <a:rPr lang="fr-FR" dirty="0" smtClean="0">
                <a:solidFill>
                  <a:srgbClr val="FF0000"/>
                </a:solidFill>
              </a:rPr>
              <a:t>#Constante prise au temps t</a:t>
            </a:r>
          </a:p>
          <a:p>
            <a:r>
              <a:rPr lang="fr-FR" b="1" dirty="0" smtClean="0"/>
              <a:t>	Tant que</a:t>
            </a:r>
            <a:r>
              <a:rPr lang="fr-FR" dirty="0" smtClean="0"/>
              <a:t> </a:t>
            </a:r>
            <a:r>
              <a:rPr lang="fr-FR" dirty="0" err="1" smtClean="0"/>
              <a:t>Tension_panneau</a:t>
            </a:r>
            <a:r>
              <a:rPr lang="fr-FR" dirty="0" smtClean="0"/>
              <a:t> &lt; </a:t>
            </a:r>
            <a:r>
              <a:rPr lang="fr-FR" dirty="0" err="1" smtClean="0"/>
              <a:t>Tension_panneau_min</a:t>
            </a:r>
            <a:r>
              <a:rPr lang="fr-FR" dirty="0" smtClean="0"/>
              <a:t> </a:t>
            </a:r>
            <a:r>
              <a:rPr lang="fr-FR" b="1" dirty="0" smtClean="0"/>
              <a:t>ou</a:t>
            </a:r>
            <a:r>
              <a:rPr lang="fr-FR" dirty="0" smtClean="0"/>
              <a:t> T&lt;=</a:t>
            </a:r>
            <a:r>
              <a:rPr lang="fr-FR" dirty="0" err="1" smtClean="0"/>
              <a:t>Tension_panneau</a:t>
            </a:r>
            <a:r>
              <a:rPr lang="fr-FR" dirty="0" smtClean="0"/>
              <a:t> :</a:t>
            </a:r>
          </a:p>
          <a:p>
            <a:r>
              <a:rPr lang="fr-FR" dirty="0" smtClean="0"/>
              <a:t>		</a:t>
            </a:r>
            <a:r>
              <a:rPr lang="fr-FR" dirty="0" err="1" smtClean="0"/>
              <a:t>Consigne_moteur</a:t>
            </a:r>
            <a:r>
              <a:rPr lang="fr-FR" dirty="0" smtClean="0"/>
              <a:t>=6V</a:t>
            </a:r>
          </a:p>
          <a:p>
            <a:r>
              <a:rPr lang="fr-FR" dirty="0" smtClean="0"/>
              <a:t>		T=</a:t>
            </a:r>
            <a:r>
              <a:rPr lang="fr-FR" dirty="0" err="1" smtClean="0"/>
              <a:t>Tension_panneau</a:t>
            </a:r>
            <a:r>
              <a:rPr lang="fr-FR" dirty="0" smtClean="0"/>
              <a:t>	</a:t>
            </a:r>
            <a:r>
              <a:rPr lang="fr-FR" dirty="0" smtClean="0">
                <a:solidFill>
                  <a:srgbClr val="FF0000"/>
                </a:solidFill>
              </a:rPr>
              <a:t> #Constante prise au temps t+1</a:t>
            </a:r>
          </a:p>
          <a:p>
            <a:r>
              <a:rPr lang="fr-FR" b="1" dirty="0" smtClean="0"/>
              <a:t>Sinon :</a:t>
            </a:r>
          </a:p>
          <a:p>
            <a:r>
              <a:rPr lang="fr-FR" dirty="0" smtClean="0"/>
              <a:t>	</a:t>
            </a:r>
            <a:r>
              <a:rPr lang="fr-FR" b="1" dirty="0" smtClean="0"/>
              <a:t>Tant que </a:t>
            </a:r>
            <a:r>
              <a:rPr lang="fr-FR" dirty="0" err="1" smtClean="0"/>
              <a:t>Tension_CNA</a:t>
            </a:r>
            <a:r>
              <a:rPr lang="fr-FR" dirty="0" smtClean="0"/>
              <a:t> </a:t>
            </a:r>
            <a:r>
              <a:rPr lang="fr-FR" b="1" dirty="0" smtClean="0"/>
              <a:t>=!</a:t>
            </a:r>
            <a:r>
              <a:rPr lang="fr-FR" dirty="0" smtClean="0"/>
              <a:t> </a:t>
            </a:r>
            <a:r>
              <a:rPr lang="fr-FR" dirty="0" err="1" smtClean="0"/>
              <a:t>Tension_CNA_min</a:t>
            </a:r>
            <a:r>
              <a:rPr lang="fr-FR" dirty="0" smtClean="0"/>
              <a:t> </a:t>
            </a:r>
            <a:r>
              <a:rPr lang="fr-FR" b="1" dirty="0" smtClean="0"/>
              <a:t>:</a:t>
            </a:r>
          </a:p>
          <a:p>
            <a:r>
              <a:rPr lang="fr-FR" dirty="0" smtClean="0"/>
              <a:t>		</a:t>
            </a:r>
            <a:r>
              <a:rPr lang="fr-FR" dirty="0" err="1" smtClean="0"/>
              <a:t>Consigne_moteur</a:t>
            </a:r>
            <a:r>
              <a:rPr lang="fr-FR" dirty="0" smtClean="0"/>
              <a:t>=6V 		</a:t>
            </a:r>
            <a:r>
              <a:rPr lang="fr-FR" i="1" dirty="0" smtClean="0">
                <a:solidFill>
                  <a:srgbClr val="FF0000"/>
                </a:solidFill>
              </a:rPr>
              <a:t># Retour à la position initiale 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6B717F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6B717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2664</TotalTime>
  <Words>404</Words>
  <Application>Microsoft Office PowerPoint</Application>
  <PresentationFormat>Format A4 (210 x 297 mm)</PresentationFormat>
  <Paragraphs>103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Débit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Loïc Gotti</dc:creator>
  <cp:lastModifiedBy>Admin</cp:lastModifiedBy>
  <cp:revision>250</cp:revision>
  <dcterms:created xsi:type="dcterms:W3CDTF">2016-06-05T12:43:13Z</dcterms:created>
  <dcterms:modified xsi:type="dcterms:W3CDTF">2016-06-21T20:02:06Z</dcterms:modified>
</cp:coreProperties>
</file>