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63" r:id="rId5"/>
    <p:sldId id="272" r:id="rId6"/>
    <p:sldId id="261" r:id="rId7"/>
    <p:sldId id="260" r:id="rId8"/>
    <p:sldId id="265" r:id="rId9"/>
    <p:sldId id="269" r:id="rId10"/>
    <p:sldId id="270" r:id="rId11"/>
    <p:sldId id="271" r:id="rId12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0" autoAdjust="0"/>
    <p:restoredTop sz="94624" autoAdjust="0"/>
  </p:normalViewPr>
  <p:slideViewPr>
    <p:cSldViewPr>
      <p:cViewPr>
        <p:scale>
          <a:sx n="70" d="100"/>
          <a:sy n="70" d="100"/>
        </p:scale>
        <p:origin x="-2574" y="-8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8E8E7-AB7E-4796-A64B-A3EA4912D90B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ECDBC-5A22-46EC-8544-B49516082CF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ECDBC-5A22-46EC-8544-B49516082CF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4C0E6-D083-43CB-990E-A03A87E6A9CD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B6CD2-B95B-4E90-9F8E-08F91AA490D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6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96486" y="285729"/>
            <a:ext cx="8420100" cy="1470025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0000"/>
                </a:solidFill>
              </a:rPr>
              <a:t>Transmission d’énergie par induction </a:t>
            </a:r>
            <a:endParaRPr lang="fr-FR" sz="4000" u="sng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Mathieu\Desktop\rat mort\Prépa\TIPE\photos du montage\recharge indu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4837" y="2571744"/>
            <a:ext cx="3411163" cy="1848362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309530" y="1571612"/>
            <a:ext cx="8126073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smtClean="0"/>
              <a:t>Problématique :</a:t>
            </a:r>
            <a:r>
              <a:rPr lang="fr-FR" sz="2400" dirty="0" smtClean="0"/>
              <a:t> Comment transmettre et stocker de l’énergie électrique grâce au phénomène d’induction ?  </a:t>
            </a:r>
          </a:p>
          <a:p>
            <a:endParaRPr lang="fr-FR" sz="2400" dirty="0" smtClean="0"/>
          </a:p>
          <a:p>
            <a:r>
              <a:rPr lang="fr-FR" sz="2400" u="sng" dirty="0" smtClean="0"/>
              <a:t>Sommaire : </a:t>
            </a:r>
            <a:endParaRPr lang="fr-FR" sz="2400" dirty="0" smtClean="0"/>
          </a:p>
          <a:p>
            <a:endParaRPr lang="fr-FR" sz="2400" u="sng" dirty="0" smtClean="0"/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Etude du dispositif de recharge</a:t>
            </a:r>
          </a:p>
          <a:p>
            <a:pPr marL="457200" indent="-457200">
              <a:buFont typeface="+mj-lt"/>
              <a:buAutoNum type="arabicPeriod"/>
            </a:pPr>
            <a:endParaRPr lang="fr-FR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Etude de l’influence de l’inductance du circuit primaire  sur l’intensité du circuit secondaire.</a:t>
            </a:r>
          </a:p>
          <a:p>
            <a:pPr marL="457200" indent="-457200">
              <a:buFont typeface="+mj-lt"/>
              <a:buAutoNum type="arabicPeriod"/>
            </a:pPr>
            <a:endParaRPr lang="fr-FR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Etude de l’influence de l’intensité du circuit secondaire sur les performances de recharge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1. Etude du dispositif de recharge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bg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380968" y="928670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Expérience : 25 minutes de recharge avec les différentes bobines</a:t>
            </a:r>
            <a:endParaRPr lang="fr-FR" dirty="0"/>
          </a:p>
        </p:txBody>
      </p:sp>
      <p:pic>
        <p:nvPicPr>
          <p:cNvPr id="7" name="Image 6" descr="rechar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99021"/>
            <a:ext cx="7315215" cy="5458979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6810388" y="1714488"/>
          <a:ext cx="3095612" cy="4643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452538"/>
              </a:tblGrid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Bobine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% de recharge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2 (100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12 %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3 (200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13 %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4 (250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23 %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5 (300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11</a:t>
                      </a:r>
                      <a:r>
                        <a:rPr lang="fr-FR" baseline="0" dirty="0" smtClean="0"/>
                        <a:t> %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6 (500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10 %</a:t>
                      </a:r>
                      <a:endParaRPr lang="fr-FR" dirty="0"/>
                    </a:p>
                  </a:txBody>
                  <a:tcPr/>
                </a:tc>
              </a:tr>
              <a:tr h="663353">
                <a:tc>
                  <a:txBody>
                    <a:bodyPr/>
                    <a:lstStyle/>
                    <a:p>
                      <a:r>
                        <a:rPr lang="fr-FR" dirty="0" smtClean="0"/>
                        <a:t>7 (1000 spires)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2 %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0000"/>
                </a:solidFill>
              </a:rPr>
              <a:t>Conclusion </a:t>
            </a:r>
            <a:endParaRPr lang="fr-FR" sz="4000" u="sng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91726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b="1" dirty="0" smtClean="0"/>
              <a:t>Solutions pour optimiser la recharge par induction: </a:t>
            </a:r>
          </a:p>
          <a:p>
            <a:r>
              <a:rPr lang="fr-FR" sz="1800" dirty="0" smtClean="0"/>
              <a:t>Se rapprocher de l’inductance « de résonance »</a:t>
            </a:r>
          </a:p>
          <a:p>
            <a:pPr>
              <a:buNone/>
            </a:pPr>
            <a:endParaRPr lang="fr-FR" sz="1800" dirty="0" smtClean="0"/>
          </a:p>
          <a:p>
            <a:r>
              <a:rPr lang="fr-FR" sz="1800" dirty="0" smtClean="0"/>
              <a:t>En sachant que                  ,  minimiser la résistance interne en augmentant la section du fil constituant les bobines.</a:t>
            </a:r>
          </a:p>
          <a:p>
            <a:endParaRPr lang="fr-FR" sz="1800" dirty="0" smtClean="0"/>
          </a:p>
          <a:p>
            <a:r>
              <a:rPr lang="fr-FR" sz="1800" dirty="0" smtClean="0"/>
              <a:t>Incorporer un noyau de fer dans chacun des circuits primaire et secondaire, pour permettre une recharge sans contact, et conserver l’efficacité du matériau ferromagnétique</a:t>
            </a:r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 smtClean="0"/>
          </a:p>
          <a:p>
            <a:pPr>
              <a:buNone/>
            </a:pPr>
            <a:endParaRPr lang="fr-FR" sz="1800" dirty="0" smtClean="0"/>
          </a:p>
          <a:p>
            <a:pPr>
              <a:buNone/>
            </a:pPr>
            <a:endParaRPr lang="fr-FR" sz="1800" dirty="0" smtClean="0"/>
          </a:p>
          <a:p>
            <a:pPr>
              <a:buNone/>
            </a:pPr>
            <a:endParaRPr lang="fr-FR" sz="1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096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2670" y="2500306"/>
            <a:ext cx="704850" cy="56197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191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age 11" descr="inductioncharge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092" y="4500570"/>
            <a:ext cx="2921020" cy="1643074"/>
          </a:xfrm>
          <a:prstGeom prst="rect">
            <a:avLst/>
          </a:prstGeom>
        </p:spPr>
      </p:pic>
      <p:pic>
        <p:nvPicPr>
          <p:cNvPr id="11" name="Image 10" descr="20160704_1334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2802" y="4500570"/>
            <a:ext cx="2976584" cy="1674327"/>
          </a:xfrm>
          <a:prstGeom prst="rect">
            <a:avLst/>
          </a:prstGeom>
        </p:spPr>
      </p:pic>
      <p:pic>
        <p:nvPicPr>
          <p:cNvPr id="13" name="Image 12" descr="20160704_1341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8950" y="4500570"/>
            <a:ext cx="2936897" cy="1652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/>
          <p:cNvSpPr txBox="1"/>
          <p:nvPr/>
        </p:nvSpPr>
        <p:spPr>
          <a:xfrm>
            <a:off x="2309794" y="5286388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Transmettre</a:t>
            </a:r>
            <a:endParaRPr lang="fr-FR" sz="20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595942" y="528638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Redresser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309530" y="528638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Alimenter</a:t>
            </a:r>
            <a:endParaRPr lang="fr-FR" sz="2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7596206" y="5286388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Lisser</a:t>
            </a:r>
            <a:endParaRPr lang="fr-FR" sz="2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8882090" y="528638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Agir</a:t>
            </a:r>
            <a:endParaRPr lang="fr-FR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/>
                        <a:t>1. Etude du dispositif de recharge</a:t>
                      </a:r>
                      <a:endParaRPr lang="fr-F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6" name="Espace réservé du contenu 15" descr="montage comple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09596" y="2428868"/>
            <a:ext cx="8915400" cy="2851285"/>
          </a:xfrm>
        </p:spPr>
      </p:pic>
      <p:cxnSp>
        <p:nvCxnSpPr>
          <p:cNvPr id="17" name="Connecteur droit 16"/>
          <p:cNvCxnSpPr/>
          <p:nvPr/>
        </p:nvCxnSpPr>
        <p:spPr>
          <a:xfrm rot="5400000" flipH="1" flipV="1">
            <a:off x="-368734" y="4250140"/>
            <a:ext cx="4214842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rot="5400000" flipH="1" flipV="1">
            <a:off x="3346042" y="4250140"/>
            <a:ext cx="4214842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rot="5400000" flipH="1" flipV="1">
            <a:off x="5131992" y="4250140"/>
            <a:ext cx="4214842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 flipH="1" flipV="1">
            <a:off x="6631396" y="4250140"/>
            <a:ext cx="4214842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38092" y="342900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E(t)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3309926" y="235743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5667380" y="24288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Pont de diodes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7239016" y="264318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Condensateur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8882090" y="2643182"/>
            <a:ext cx="1023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Charge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380968" y="121442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Schéma du montage </a:t>
            </a:r>
            <a:endParaRPr lang="fr-FR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5480" y="2571744"/>
            <a:ext cx="247650" cy="304800"/>
          </a:xfrm>
          <a:prstGeom prst="rect">
            <a:avLst/>
          </a:prstGeo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7248" y="2571744"/>
            <a:ext cx="257175" cy="304800"/>
          </a:xfrm>
          <a:prstGeom prst="rect">
            <a:avLst/>
          </a:prstGeom>
          <a:noFill/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8422" y="3500438"/>
            <a:ext cx="219075" cy="304800"/>
          </a:xfrm>
          <a:prstGeom prst="rect">
            <a:avLst/>
          </a:prstGeom>
          <a:noFill/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4306" y="3500438"/>
            <a:ext cx="228600" cy="304800"/>
          </a:xfrm>
          <a:prstGeom prst="rect">
            <a:avLst/>
          </a:prstGeom>
          <a:noFill/>
        </p:spPr>
      </p:pic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8422" y="4357694"/>
            <a:ext cx="171450" cy="304800"/>
          </a:xfrm>
          <a:prstGeom prst="rect">
            <a:avLst/>
          </a:prstGeom>
          <a:noFill/>
        </p:spPr>
      </p:pic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67182" y="4357694"/>
            <a:ext cx="180975" cy="304800"/>
          </a:xfrm>
          <a:prstGeom prst="rect">
            <a:avLst/>
          </a:prstGeom>
          <a:noFill/>
        </p:spPr>
      </p:pic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5024438" y="1857364"/>
            <a:ext cx="204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Circuit primaire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66786" y="6286520"/>
            <a:ext cx="1907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Condensateur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595546" y="1857364"/>
            <a:ext cx="232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Circuit secondaire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595678" y="6286520"/>
            <a:ext cx="167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Pont de diodes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953264" y="628652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Alimentation alternative</a:t>
            </a:r>
            <a:endParaRPr lang="fr-FR" dirty="0"/>
          </a:p>
        </p:txBody>
      </p:sp>
      <p:pic>
        <p:nvPicPr>
          <p:cNvPr id="23" name="Espace réservé du contenu 22" descr="montage bon qualité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2406" y="2857496"/>
            <a:ext cx="8915400" cy="3125063"/>
          </a:xfrm>
        </p:spPr>
      </p:pic>
      <p:cxnSp>
        <p:nvCxnSpPr>
          <p:cNvPr id="30" name="Connecteur droit avec flèche 29"/>
          <p:cNvCxnSpPr/>
          <p:nvPr/>
        </p:nvCxnSpPr>
        <p:spPr>
          <a:xfrm rot="16200000" flipV="1">
            <a:off x="7640855" y="5384615"/>
            <a:ext cx="1428760" cy="2321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rot="16200000" flipV="1">
            <a:off x="3003338" y="5235786"/>
            <a:ext cx="1857388" cy="3869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rot="5400000" flipH="1" flipV="1">
            <a:off x="1324545" y="5557257"/>
            <a:ext cx="1214446" cy="3869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rot="5400000">
            <a:off x="4667249" y="2786059"/>
            <a:ext cx="2000263" cy="7143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rot="16200000" flipH="1">
            <a:off x="3431966" y="2592580"/>
            <a:ext cx="1857388" cy="12442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309530" y="1714488"/>
            <a:ext cx="2244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Support de recharge + batterie</a:t>
            </a:r>
            <a:endParaRPr lang="fr-FR" dirty="0"/>
          </a:p>
        </p:txBody>
      </p:sp>
      <p:cxnSp>
        <p:nvCxnSpPr>
          <p:cNvPr id="43" name="Connecteur droit avec flèche 42"/>
          <p:cNvCxnSpPr/>
          <p:nvPr/>
        </p:nvCxnSpPr>
        <p:spPr>
          <a:xfrm rot="16200000" flipH="1">
            <a:off x="44614" y="3050974"/>
            <a:ext cx="1928826" cy="5417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/>
                        <a:t>1. Etude du dispositif de recharge</a:t>
                      </a:r>
                      <a:endParaRPr lang="fr-F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309530" y="11429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Dispositif expérimental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881826" y="18573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Noyau de fer doux</a:t>
            </a:r>
            <a:endParaRPr lang="fr-FR" dirty="0"/>
          </a:p>
        </p:txBody>
      </p:sp>
      <p:cxnSp>
        <p:nvCxnSpPr>
          <p:cNvPr id="19" name="Connecteur droit avec flèche 18"/>
          <p:cNvCxnSpPr/>
          <p:nvPr/>
        </p:nvCxnSpPr>
        <p:spPr>
          <a:xfrm rot="5400000">
            <a:off x="5774537" y="2321711"/>
            <a:ext cx="2071702" cy="20002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413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/>
                        <a:t>1. Etude du dispositif de recharge</a:t>
                      </a:r>
                      <a:endParaRPr lang="fr-F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09530" y="92867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Visualisation des effets de chaque composant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952736" y="1428736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Signal délivré par l’alimentation alternative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66654" y="557214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Signal en sortie de la bobine secondaire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5024438" y="5572140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Signal en sortie du pont de diodes (redressement double alternance)</a:t>
            </a:r>
            <a:endParaRPr lang="fr-FR" dirty="0"/>
          </a:p>
        </p:txBody>
      </p:sp>
      <p:pic>
        <p:nvPicPr>
          <p:cNvPr id="15" name="Espace réservé du contenu 14" descr="sortie bob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5992"/>
            <a:ext cx="4667248" cy="2704314"/>
          </a:xfrm>
        </p:spPr>
      </p:pic>
      <p:pic>
        <p:nvPicPr>
          <p:cNvPr id="1026" name="Picture 2" descr="C:\Users\Mathieu\Desktop\rat mort\Prépa\TIPE\photos du montage\sortie pont de diod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556" y="2285992"/>
            <a:ext cx="4905444" cy="2733099"/>
          </a:xfrm>
          <a:prstGeom prst="rect">
            <a:avLst/>
          </a:prstGeom>
          <a:noFill/>
        </p:spPr>
      </p:pic>
      <p:cxnSp>
        <p:nvCxnSpPr>
          <p:cNvPr id="16" name="Connecteur droit avec flèche 15"/>
          <p:cNvCxnSpPr/>
          <p:nvPr/>
        </p:nvCxnSpPr>
        <p:spPr>
          <a:xfrm rot="16200000" flipH="1">
            <a:off x="5369840" y="1583402"/>
            <a:ext cx="1140390" cy="1402565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3559959" y="1750207"/>
            <a:ext cx="1143008" cy="107157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rot="16200000" flipV="1">
            <a:off x="1238224" y="4786322"/>
            <a:ext cx="928694" cy="78581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 flipH="1" flipV="1">
            <a:off x="5953132" y="4286256"/>
            <a:ext cx="2214578" cy="50006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attenu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81628" y="1500174"/>
            <a:ext cx="4323295" cy="2694789"/>
          </a:xfrm>
        </p:spPr>
      </p:pic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/>
                        <a:t>1. Etude du dispositif de recharge</a:t>
                      </a:r>
                      <a:endParaRPr lang="fr-F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09530" y="857232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Nécessité du noyau de fer : </a:t>
            </a:r>
            <a:endParaRPr lang="fr-FR" dirty="0"/>
          </a:p>
        </p:txBody>
      </p:sp>
      <p:pic>
        <p:nvPicPr>
          <p:cNvPr id="2050" name="Picture 2" descr="C:\Users\Mathieu\Desktop\rat mort\Prépa\TIPE\photos du montage\sortie bob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30" y="1500174"/>
            <a:ext cx="4957770" cy="2694300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380968" y="4357694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Signal jaune :				      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</a:t>
            </a:r>
            <a:r>
              <a:rPr lang="fr-FR" dirty="0" smtClean="0"/>
              <a:t>Valeur crête à crête : 29.8 V</a:t>
            </a:r>
          </a:p>
          <a:p>
            <a:endParaRPr lang="fr-FR" b="1" dirty="0" smtClean="0"/>
          </a:p>
          <a:p>
            <a:r>
              <a:rPr lang="fr-FR" b="1" dirty="0" smtClean="0"/>
              <a:t>Signal bleu :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</a:t>
            </a:r>
            <a:r>
              <a:rPr lang="fr-FR" dirty="0" smtClean="0"/>
              <a:t>Valeur crête à crête : 36.2V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5453066" y="4429132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Signal jaune :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</a:t>
            </a:r>
            <a:r>
              <a:rPr lang="fr-FR" dirty="0" smtClean="0"/>
              <a:t>Valeur crête à crête : 29.8 V</a:t>
            </a:r>
          </a:p>
          <a:p>
            <a:pPr>
              <a:buFont typeface="Arial" pitchFamily="34" charset="0"/>
              <a:buChar char="•"/>
            </a:pPr>
            <a:endParaRPr lang="fr-FR" b="1" dirty="0" smtClean="0"/>
          </a:p>
          <a:p>
            <a:r>
              <a:rPr lang="fr-FR" b="1" dirty="0" smtClean="0"/>
              <a:t>Signal bleu : 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/>
              <a:t> </a:t>
            </a:r>
            <a:r>
              <a:rPr lang="fr-FR" dirty="0" smtClean="0"/>
              <a:t>Valeur crête à crête : 3 V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80968" y="5929330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Atténuation : 91.8 %</a:t>
            </a:r>
            <a:endParaRPr lang="fr-F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09530" y="1142984"/>
            <a:ext cx="9001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Modélisation des circuits primaires et secondaires : Bobines couplées par inductance mutuelle </a:t>
            </a:r>
            <a:endParaRPr lang="fr-FR" sz="2400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1. Etude du dispositif de recharge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bg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Espace réservé du contenu 9" descr="circuits couplé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3844" y="1714488"/>
            <a:ext cx="8915400" cy="2851285"/>
          </a:xfrm>
        </p:spPr>
      </p:pic>
      <p:sp>
        <p:nvSpPr>
          <p:cNvPr id="13" name="ZoneTexte 12"/>
          <p:cNvSpPr txBox="1"/>
          <p:nvPr/>
        </p:nvSpPr>
        <p:spPr>
          <a:xfrm>
            <a:off x="3024174" y="171448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66654" y="271462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E(t)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380968" y="421481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Equations couplées : 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844" y="4714884"/>
            <a:ext cx="2800350" cy="304800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844" y="5143512"/>
            <a:ext cx="2552700" cy="3048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9728" y="1857364"/>
            <a:ext cx="247650" cy="304800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1496" y="1857364"/>
            <a:ext cx="257175" cy="304800"/>
          </a:xfrm>
          <a:prstGeom prst="rect">
            <a:avLst/>
          </a:prstGeom>
          <a:noFill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2670" y="2714620"/>
            <a:ext cx="219075" cy="304800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9992" y="2786058"/>
            <a:ext cx="228600" cy="304800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2670" y="3643314"/>
            <a:ext cx="171450" cy="304800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1430" y="3643314"/>
            <a:ext cx="180975" cy="304800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76200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1524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1828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21336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24384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743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80968" y="571501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Coefficient de couplage :</a:t>
            </a:r>
            <a:endParaRPr lang="fr-FR" dirty="0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52736" y="5715016"/>
            <a:ext cx="1104900" cy="3714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8286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452934" y="571501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(Couplage supposé parfait)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6096008" y="278605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Avec :</a:t>
            </a:r>
            <a:endParaRPr lang="fr-FR" dirty="0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1826" y="2838448"/>
            <a:ext cx="1638300" cy="304800"/>
          </a:xfrm>
          <a:prstGeom prst="rect">
            <a:avLst/>
          </a:prstGeom>
          <a:noFill/>
        </p:spPr>
      </p:pic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1. Etude du dispositif de recharge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bg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23844" y="1142984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Courbe théorique issue du modèle de connaissance : </a:t>
            </a:r>
            <a:endParaRPr lang="fr-F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Image 18" descr="I2=f(L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509197"/>
            <a:ext cx="6396093" cy="4920200"/>
          </a:xfrm>
          <a:prstGeom prst="rect">
            <a:avLst/>
          </a:prstGeom>
        </p:spPr>
      </p:pic>
      <p:cxnSp>
        <p:nvCxnSpPr>
          <p:cNvPr id="20" name="Connecteur droit 19"/>
          <p:cNvCxnSpPr/>
          <p:nvPr/>
        </p:nvCxnSpPr>
        <p:spPr>
          <a:xfrm rot="10800000">
            <a:off x="309530" y="2285992"/>
            <a:ext cx="585791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rot="5400000" flipH="1" flipV="1">
            <a:off x="2131199" y="4179099"/>
            <a:ext cx="4501388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810256" y="2571744"/>
            <a:ext cx="3383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Etude réalisée avec L2 = 14.33 </a:t>
            </a:r>
            <a:r>
              <a:rPr lang="fr-FR" dirty="0" err="1" smtClean="0"/>
              <a:t>mH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810256" y="307181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Pic d’intensité pour L1 = 5.9 </a:t>
            </a:r>
            <a:r>
              <a:rPr lang="fr-FR" dirty="0" err="1" smtClean="0"/>
              <a:t>mH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5810256" y="3500438"/>
            <a:ext cx="409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Intensité maximale théorique : I2 = 0.73 A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1. Etude du dispositif de recharge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bg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52406" y="857232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80968" y="857232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Bobines utilisées pour l’élaboration de la courbe expérimentale :</a:t>
            </a:r>
            <a:endParaRPr lang="fr-FR" dirty="0"/>
          </a:p>
        </p:txBody>
      </p:sp>
      <p:pic>
        <p:nvPicPr>
          <p:cNvPr id="10" name="Espace réservé du contenu 9" descr="bobin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2406" y="1142984"/>
            <a:ext cx="8915400" cy="3060881"/>
          </a:xfrm>
        </p:spPr>
      </p:pic>
      <p:sp>
        <p:nvSpPr>
          <p:cNvPr id="18" name="ZoneTexte 17"/>
          <p:cNvSpPr txBox="1"/>
          <p:nvPr/>
        </p:nvSpPr>
        <p:spPr>
          <a:xfrm>
            <a:off x="523844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Bobines 1 et 4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 rot="5400000" flipH="1" flipV="1">
            <a:off x="916753" y="3750471"/>
            <a:ext cx="1214446" cy="2857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596206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Bobines 6 et 7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6024570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 2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4095744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 3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2309794" y="45005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 5</a:t>
            </a:r>
            <a:endParaRPr lang="fr-FR" dirty="0"/>
          </a:p>
        </p:txBody>
      </p:sp>
      <p:cxnSp>
        <p:nvCxnSpPr>
          <p:cNvPr id="25" name="Connecteur droit avec flèche 24"/>
          <p:cNvCxnSpPr/>
          <p:nvPr/>
        </p:nvCxnSpPr>
        <p:spPr>
          <a:xfrm rot="16200000" flipV="1">
            <a:off x="7489049" y="3607595"/>
            <a:ext cx="1214446" cy="4286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16200000" flipV="1">
            <a:off x="5631661" y="3536157"/>
            <a:ext cx="1285884" cy="3571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5400000" flipH="1" flipV="1">
            <a:off x="4025100" y="3713958"/>
            <a:ext cx="142876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 flipH="1" flipV="1">
            <a:off x="2452670" y="3571876"/>
            <a:ext cx="1357322" cy="3571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Tableau 42"/>
          <p:cNvGraphicFramePr>
            <a:graphicFrameLocks noGrp="1"/>
          </p:cNvGraphicFramePr>
          <p:nvPr/>
        </p:nvGraphicFramePr>
        <p:xfrm>
          <a:off x="452406" y="5143512"/>
          <a:ext cx="900119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928694"/>
                <a:gridCol w="1000132"/>
                <a:gridCol w="1071570"/>
                <a:gridCol w="1143008"/>
                <a:gridCol w="1071570"/>
                <a:gridCol w="928694"/>
                <a:gridCol w="92869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Bobines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</a:t>
                      </a:r>
                      <a:r>
                        <a:rPr lang="fr-FR" baseline="0" dirty="0" smtClean="0"/>
                        <a:t> spires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Inductances (</a:t>
                      </a:r>
                      <a:r>
                        <a:rPr lang="fr-FR" dirty="0" err="1" smtClean="0"/>
                        <a:t>mH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0.625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3.5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14.33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55.36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221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80968" y="214290"/>
          <a:ext cx="9144063" cy="640080"/>
        </p:xfrm>
        <a:graphic>
          <a:graphicData uri="http://schemas.openxmlformats.org/drawingml/2006/table">
            <a:tbl>
              <a:tblPr firstRow="1" bandRow="1">
                <a:effectLst/>
                <a:tableStyleId>{3C2FFA5D-87B4-456A-9821-1D502468CF0F}</a:tableStyleId>
              </a:tblPr>
              <a:tblGrid>
                <a:gridCol w="3048021"/>
                <a:gridCol w="3048021"/>
                <a:gridCol w="3048021"/>
              </a:tblGrid>
              <a:tr h="156526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1. Etude du dispositif de recharge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r>
                        <a:rPr lang="fr-FR" baseline="0" dirty="0" smtClean="0">
                          <a:solidFill>
                            <a:schemeClr val="bg1"/>
                          </a:solidFill>
                        </a:rPr>
                        <a:t> Influence de l’inductance du circuit primaire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Influence de l’intensité du circuit secondaire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80968" y="92867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Comparaison des courbes théorique et expérimentale : </a:t>
            </a:r>
            <a:endParaRPr lang="fr-FR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762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Espace réservé du contenu 14" descr="I2=f(L1) n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00174"/>
            <a:ext cx="6064942" cy="4525963"/>
          </a:xfrm>
        </p:spPr>
      </p:pic>
      <p:sp>
        <p:nvSpPr>
          <p:cNvPr id="16" name="Rectangle 15"/>
          <p:cNvSpPr/>
          <p:nvPr/>
        </p:nvSpPr>
        <p:spPr>
          <a:xfrm>
            <a:off x="5738818" y="2357430"/>
            <a:ext cx="3383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Etude réalisée avec L2 = 14.33 </a:t>
            </a:r>
            <a:r>
              <a:rPr lang="fr-FR" dirty="0" err="1" smtClean="0"/>
              <a:t>mH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558</Words>
  <Application>Microsoft Office PowerPoint</Application>
  <PresentationFormat>Format A4 (210 x 297 mm)</PresentationFormat>
  <Paragraphs>157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Transmission d’énergie par induction </vt:lpstr>
      <vt:lpstr>Diapositive 2</vt:lpstr>
      <vt:lpstr>Diapositive 3</vt:lpstr>
      <vt:lpstr>Diapositive 4</vt:lpstr>
      <vt:lpstr>Diapositive 5</vt:lpstr>
      <vt:lpstr>Diapositive 6</vt:lpstr>
      <vt:lpstr> </vt:lpstr>
      <vt:lpstr>Diapositive 8</vt:lpstr>
      <vt:lpstr>Diapositive 9</vt:lpstr>
      <vt:lpstr>Diapositive 10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d’énergie par induction</dc:title>
  <dc:creator>Mathieu</dc:creator>
  <cp:lastModifiedBy>Laurent PIETRI</cp:lastModifiedBy>
  <cp:revision>128</cp:revision>
  <dcterms:created xsi:type="dcterms:W3CDTF">2016-05-24T16:16:28Z</dcterms:created>
  <dcterms:modified xsi:type="dcterms:W3CDTF">2016-07-05T11:18:21Z</dcterms:modified>
</cp:coreProperties>
</file>