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3" r:id="rId7"/>
    <p:sldId id="267" r:id="rId8"/>
    <p:sldId id="262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3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Feuille_Microsoft_Office_Excel1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Feuille_Microsoft_Office_Excel2.xlsx"/><Relationship Id="rId1" Type="http://schemas.openxmlformats.org/officeDocument/2006/relationships/themeOverride" Target="../theme/themeOverride2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Feuille_Microsoft_Office_Excel3.xlsx"/><Relationship Id="rId1" Type="http://schemas.openxmlformats.org/officeDocument/2006/relationships/themeOverride" Target="../theme/themeOverride3.xml"/><Relationship Id="rId4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Vitesse de rotation</a:t>
            </a:r>
          </a:p>
        </c:rich>
      </c:tx>
      <c:layout/>
      <c:spPr>
        <a:noFill/>
        <a:ln>
          <a:noFill/>
        </a:ln>
        <a:effectLst/>
      </c:spPr>
    </c:title>
    <c:plotArea>
      <c:layout/>
      <c:scatterChart>
        <c:scatterStyle val="smoothMarker"/>
        <c:ser>
          <c:idx val="0"/>
          <c:order val="0"/>
          <c:tx>
            <c:v>Vitesse réelle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percentage"/>
            <c:val val="1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percentage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Feuil1!$A$2:$A$12</c:f>
              <c:numCache>
                <c:formatCode>General</c:formatCode>
                <c:ptCount val="11"/>
                <c:pt idx="0">
                  <c:v>0</c:v>
                </c:pt>
                <c:pt idx="1">
                  <c:v>2.64</c:v>
                </c:pt>
                <c:pt idx="2">
                  <c:v>2.9</c:v>
                </c:pt>
                <c:pt idx="3">
                  <c:v>3</c:v>
                </c:pt>
                <c:pt idx="4">
                  <c:v>3.24</c:v>
                </c:pt>
                <c:pt idx="5">
                  <c:v>3.8299999999999996</c:v>
                </c:pt>
                <c:pt idx="6">
                  <c:v>4.2</c:v>
                </c:pt>
                <c:pt idx="7">
                  <c:v>4.5</c:v>
                </c:pt>
                <c:pt idx="8">
                  <c:v>5.04</c:v>
                </c:pt>
                <c:pt idx="9">
                  <c:v>5.51</c:v>
                </c:pt>
                <c:pt idx="10">
                  <c:v>5.95</c:v>
                </c:pt>
              </c:numCache>
            </c:numRef>
          </c:xVal>
          <c:yVal>
            <c:numRef>
              <c:f>Feuil1!$C$2:$C$12</c:f>
              <c:numCache>
                <c:formatCode>General</c:formatCode>
                <c:ptCount val="11"/>
                <c:pt idx="0">
                  <c:v>0</c:v>
                </c:pt>
                <c:pt idx="1">
                  <c:v>1391</c:v>
                </c:pt>
                <c:pt idx="2">
                  <c:v>1625</c:v>
                </c:pt>
                <c:pt idx="3">
                  <c:v>1687</c:v>
                </c:pt>
                <c:pt idx="4">
                  <c:v>1900</c:v>
                </c:pt>
                <c:pt idx="5">
                  <c:v>2373</c:v>
                </c:pt>
                <c:pt idx="6">
                  <c:v>2701</c:v>
                </c:pt>
                <c:pt idx="7">
                  <c:v>2996</c:v>
                </c:pt>
                <c:pt idx="8">
                  <c:v>3330</c:v>
                </c:pt>
                <c:pt idx="9">
                  <c:v>3690</c:v>
                </c:pt>
                <c:pt idx="10">
                  <c:v>4015</c:v>
                </c:pt>
              </c:numCache>
            </c:numRef>
          </c:yVal>
          <c:smooth val="1"/>
        </c:ser>
        <c:ser>
          <c:idx val="1"/>
          <c:order val="1"/>
          <c:tx>
            <c:v>Vitesse théorique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Feuil1!$A$2:$A$12</c:f>
              <c:numCache>
                <c:formatCode>General</c:formatCode>
                <c:ptCount val="11"/>
                <c:pt idx="0">
                  <c:v>0</c:v>
                </c:pt>
                <c:pt idx="1">
                  <c:v>2.64</c:v>
                </c:pt>
                <c:pt idx="2">
                  <c:v>2.9</c:v>
                </c:pt>
                <c:pt idx="3">
                  <c:v>3</c:v>
                </c:pt>
                <c:pt idx="4">
                  <c:v>3.24</c:v>
                </c:pt>
                <c:pt idx="5">
                  <c:v>3.8299999999999996</c:v>
                </c:pt>
                <c:pt idx="6">
                  <c:v>4.2</c:v>
                </c:pt>
                <c:pt idx="7">
                  <c:v>4.5</c:v>
                </c:pt>
                <c:pt idx="8">
                  <c:v>5.04</c:v>
                </c:pt>
                <c:pt idx="9">
                  <c:v>5.51</c:v>
                </c:pt>
                <c:pt idx="10">
                  <c:v>5.95</c:v>
                </c:pt>
              </c:numCache>
            </c:numRef>
          </c:xVal>
          <c:yVal>
            <c:numRef>
              <c:f>Feuil1!$B$2:$B$12</c:f>
              <c:numCache>
                <c:formatCode>General</c:formatCode>
                <c:ptCount val="11"/>
                <c:pt idx="0">
                  <c:v>0</c:v>
                </c:pt>
                <c:pt idx="1">
                  <c:v>2640</c:v>
                </c:pt>
                <c:pt idx="2">
                  <c:v>2900</c:v>
                </c:pt>
                <c:pt idx="3">
                  <c:v>3000</c:v>
                </c:pt>
                <c:pt idx="4">
                  <c:v>3240</c:v>
                </c:pt>
                <c:pt idx="5">
                  <c:v>3830</c:v>
                </c:pt>
                <c:pt idx="6">
                  <c:v>4200</c:v>
                </c:pt>
                <c:pt idx="7">
                  <c:v>4500</c:v>
                </c:pt>
                <c:pt idx="8">
                  <c:v>5040</c:v>
                </c:pt>
                <c:pt idx="9">
                  <c:v>5510</c:v>
                </c:pt>
                <c:pt idx="10">
                  <c:v>5950</c:v>
                </c:pt>
              </c:numCache>
            </c:numRef>
          </c:yVal>
          <c:smooth val="1"/>
        </c:ser>
        <c:dLbls/>
        <c:axId val="147431424"/>
        <c:axId val="147433344"/>
      </c:scatterChart>
      <c:valAx>
        <c:axId val="147431424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Tension</a:t>
                </a:r>
                <a:r>
                  <a:rPr lang="fr-FR" baseline="0"/>
                  <a:t> U ( Volt)</a:t>
                </a:r>
                <a:endParaRPr lang="fr-FR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433344"/>
        <c:crosses val="autoZero"/>
        <c:crossBetween val="midCat"/>
      </c:valAx>
      <c:valAx>
        <c:axId val="14743334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Vitesse de rotation V ( tour/min)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4314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/>
              <a:t>Portance</a:t>
            </a:r>
            <a:endParaRPr lang="fr-FR" dirty="0"/>
          </a:p>
        </c:rich>
      </c:tx>
      <c:layout/>
      <c:spPr>
        <a:noFill/>
        <a:ln>
          <a:noFill/>
        </a:ln>
        <a:effectLst/>
      </c:spPr>
    </c:title>
    <c:plotArea>
      <c:layout/>
      <c:scatterChart>
        <c:scatterStyle val="smoothMarker"/>
        <c:ser>
          <c:idx val="0"/>
          <c:order val="0"/>
          <c:tx>
            <c:v>Réelle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Feuil1!$P$17:$P$29</c:f>
                <c:numCache>
                  <c:formatCode>General</c:formatCode>
                  <c:ptCount val="13"/>
                  <c:pt idx="0">
                    <c:v>1.5007039285087155E-2</c:v>
                  </c:pt>
                  <c:pt idx="1">
                    <c:v>1.4082345138136975E-2</c:v>
                  </c:pt>
                  <c:pt idx="2">
                    <c:v>1.3905513240200075E-2</c:v>
                  </c:pt>
                  <c:pt idx="3">
                    <c:v>1.2555636975065352E-2</c:v>
                  </c:pt>
                  <c:pt idx="4">
                    <c:v>1.2725777035404319E-2</c:v>
                  </c:pt>
                  <c:pt idx="5">
                    <c:v>1.2851662345247967E-2</c:v>
                  </c:pt>
                  <c:pt idx="6">
                    <c:v>1.3012506346747034E-2</c:v>
                  </c:pt>
                  <c:pt idx="7">
                    <c:v>1.302076729465323E-2</c:v>
                  </c:pt>
                  <c:pt idx="8">
                    <c:v>1.3744851898677489E-2</c:v>
                  </c:pt>
                  <c:pt idx="9">
                    <c:v>1.352809252426564E-2</c:v>
                  </c:pt>
                  <c:pt idx="10">
                    <c:v>1.4036792466986915E-2</c:v>
                  </c:pt>
                  <c:pt idx="11">
                    <c:v>1.3927284087597101E-2</c:v>
                  </c:pt>
                  <c:pt idx="12">
                    <c:v>1.4900643434828324E-2</c:v>
                  </c:pt>
                </c:numCache>
              </c:numRef>
            </c:plus>
            <c:minus>
              <c:numRef>
                <c:f>Feuil1!$P$17:$P$29</c:f>
                <c:numCache>
                  <c:formatCode>General</c:formatCode>
                  <c:ptCount val="13"/>
                  <c:pt idx="0">
                    <c:v>1.5007039285087155E-2</c:v>
                  </c:pt>
                  <c:pt idx="1">
                    <c:v>1.4082345138136975E-2</c:v>
                  </c:pt>
                  <c:pt idx="2">
                    <c:v>1.3905513240200075E-2</c:v>
                  </c:pt>
                  <c:pt idx="3">
                    <c:v>1.2555636975065352E-2</c:v>
                  </c:pt>
                  <c:pt idx="4">
                    <c:v>1.2725777035404319E-2</c:v>
                  </c:pt>
                  <c:pt idx="5">
                    <c:v>1.2851662345247967E-2</c:v>
                  </c:pt>
                  <c:pt idx="6">
                    <c:v>1.3012506346747034E-2</c:v>
                  </c:pt>
                  <c:pt idx="7">
                    <c:v>1.302076729465323E-2</c:v>
                  </c:pt>
                  <c:pt idx="8">
                    <c:v>1.3744851898677489E-2</c:v>
                  </c:pt>
                  <c:pt idx="9">
                    <c:v>1.352809252426564E-2</c:v>
                  </c:pt>
                  <c:pt idx="10">
                    <c:v>1.4036792466986915E-2</c:v>
                  </c:pt>
                  <c:pt idx="11">
                    <c:v>1.3927284087597101E-2</c:v>
                  </c:pt>
                  <c:pt idx="12">
                    <c:v>1.4900643434828324E-2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Feuil1!$F$2:$F$14</c:f>
              <c:numCache>
                <c:formatCode>General</c:formatCode>
                <c:ptCount val="13"/>
                <c:pt idx="0">
                  <c:v>1302</c:v>
                </c:pt>
                <c:pt idx="1">
                  <c:v>1504</c:v>
                </c:pt>
                <c:pt idx="2">
                  <c:v>1694</c:v>
                </c:pt>
                <c:pt idx="3">
                  <c:v>1955</c:v>
                </c:pt>
                <c:pt idx="4">
                  <c:v>2130</c:v>
                </c:pt>
                <c:pt idx="5">
                  <c:v>2320</c:v>
                </c:pt>
                <c:pt idx="6">
                  <c:v>2590</c:v>
                </c:pt>
                <c:pt idx="7">
                  <c:v>2825</c:v>
                </c:pt>
                <c:pt idx="8">
                  <c:v>3045</c:v>
                </c:pt>
                <c:pt idx="9">
                  <c:v>3344</c:v>
                </c:pt>
                <c:pt idx="10">
                  <c:v>3570</c:v>
                </c:pt>
                <c:pt idx="11">
                  <c:v>3755</c:v>
                </c:pt>
                <c:pt idx="12">
                  <c:v>4065</c:v>
                </c:pt>
              </c:numCache>
            </c:numRef>
          </c:xVal>
          <c:yVal>
            <c:numRef>
              <c:f>Feuil1!$C$2:$C$14</c:f>
              <c:numCache>
                <c:formatCode>General</c:formatCode>
                <c:ptCount val="13"/>
                <c:pt idx="0">
                  <c:v>0.15696000000000021</c:v>
                </c:pt>
                <c:pt idx="1">
                  <c:v>0.19620000000000021</c:v>
                </c:pt>
                <c:pt idx="2">
                  <c:v>0.24524999999999919</c:v>
                </c:pt>
                <c:pt idx="3">
                  <c:v>0.29430000000000034</c:v>
                </c:pt>
                <c:pt idx="4">
                  <c:v>0.35316000000000031</c:v>
                </c:pt>
                <c:pt idx="5">
                  <c:v>0.42182999999999943</c:v>
                </c:pt>
                <c:pt idx="6">
                  <c:v>0.52974000000000065</c:v>
                </c:pt>
                <c:pt idx="7">
                  <c:v>0.62783999999999851</c:v>
                </c:pt>
                <c:pt idx="8">
                  <c:v>0.76517999999999864</c:v>
                </c:pt>
                <c:pt idx="9">
                  <c:v>0.90251999999999855</c:v>
                </c:pt>
                <c:pt idx="10">
                  <c:v>1.0594799999999986</c:v>
                </c:pt>
                <c:pt idx="11">
                  <c:v>1.1575799999999987</c:v>
                </c:pt>
                <c:pt idx="12">
                  <c:v>1.4322599999999992</c:v>
                </c:pt>
              </c:numCache>
            </c:numRef>
          </c:yVal>
          <c:smooth val="1"/>
        </c:ser>
        <c:ser>
          <c:idx val="1"/>
          <c:order val="1"/>
          <c:tx>
            <c:v>Théorique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Feuil1!$Q$17:$Q$29</c:f>
                <c:numCache>
                  <c:formatCode>General</c:formatCode>
                  <c:ptCount val="13"/>
                  <c:pt idx="0">
                    <c:v>9.9451593124494544E-2</c:v>
                  </c:pt>
                  <c:pt idx="1">
                    <c:v>0.12326324725967595</c:v>
                  </c:pt>
                  <c:pt idx="2">
                    <c:v>0.14872024702440487</c:v>
                  </c:pt>
                  <c:pt idx="3">
                    <c:v>0.18977618396416349</c:v>
                  </c:pt>
                  <c:pt idx="4">
                    <c:v>0.21894283500493922</c:v>
                  </c:pt>
                  <c:pt idx="5">
                    <c:v>0.23403912733771676</c:v>
                  </c:pt>
                  <c:pt idx="6">
                    <c:v>0.28129158359254197</c:v>
                  </c:pt>
                  <c:pt idx="7">
                    <c:v>0.31436469267397071</c:v>
                  </c:pt>
                  <c:pt idx="8">
                    <c:v>0.35739335636225106</c:v>
                  </c:pt>
                  <c:pt idx="9">
                    <c:v>0.40222367145035121</c:v>
                  </c:pt>
                  <c:pt idx="10">
                    <c:v>0.45830064368272516</c:v>
                  </c:pt>
                  <c:pt idx="11">
                    <c:v>0.4970179926320577</c:v>
                  </c:pt>
                  <c:pt idx="12">
                    <c:v>0.52673522144966267</c:v>
                  </c:pt>
                </c:numCache>
              </c:numRef>
            </c:plus>
            <c:minus>
              <c:numRef>
                <c:f>Feuil1!$Q$17:$Q$29</c:f>
                <c:numCache>
                  <c:formatCode>General</c:formatCode>
                  <c:ptCount val="13"/>
                  <c:pt idx="0">
                    <c:v>9.9451593124494544E-2</c:v>
                  </c:pt>
                  <c:pt idx="1">
                    <c:v>0.12326324725967595</c:v>
                  </c:pt>
                  <c:pt idx="2">
                    <c:v>0.14872024702440487</c:v>
                  </c:pt>
                  <c:pt idx="3">
                    <c:v>0.18977618396416349</c:v>
                  </c:pt>
                  <c:pt idx="4">
                    <c:v>0.21894283500493922</c:v>
                  </c:pt>
                  <c:pt idx="5">
                    <c:v>0.23403912733771676</c:v>
                  </c:pt>
                  <c:pt idx="6">
                    <c:v>0.28129158359254197</c:v>
                  </c:pt>
                  <c:pt idx="7">
                    <c:v>0.31436469267397071</c:v>
                  </c:pt>
                  <c:pt idx="8">
                    <c:v>0.35739335636225106</c:v>
                  </c:pt>
                  <c:pt idx="9">
                    <c:v>0.40222367145035121</c:v>
                  </c:pt>
                  <c:pt idx="10">
                    <c:v>0.45830064368272516</c:v>
                  </c:pt>
                  <c:pt idx="11">
                    <c:v>0.4970179926320577</c:v>
                  </c:pt>
                  <c:pt idx="12">
                    <c:v>0.52673522144966267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Feuil1!$F$2:$F$14</c:f>
              <c:numCache>
                <c:formatCode>General</c:formatCode>
                <c:ptCount val="13"/>
                <c:pt idx="0">
                  <c:v>1302</c:v>
                </c:pt>
                <c:pt idx="1">
                  <c:v>1504</c:v>
                </c:pt>
                <c:pt idx="2">
                  <c:v>1694</c:v>
                </c:pt>
                <c:pt idx="3">
                  <c:v>1955</c:v>
                </c:pt>
                <c:pt idx="4">
                  <c:v>2130</c:v>
                </c:pt>
                <c:pt idx="5">
                  <c:v>2320</c:v>
                </c:pt>
                <c:pt idx="6">
                  <c:v>2590</c:v>
                </c:pt>
                <c:pt idx="7">
                  <c:v>2825</c:v>
                </c:pt>
                <c:pt idx="8">
                  <c:v>3045</c:v>
                </c:pt>
                <c:pt idx="9">
                  <c:v>3344</c:v>
                </c:pt>
                <c:pt idx="10">
                  <c:v>3570</c:v>
                </c:pt>
                <c:pt idx="11">
                  <c:v>3755</c:v>
                </c:pt>
                <c:pt idx="12">
                  <c:v>4065</c:v>
                </c:pt>
              </c:numCache>
            </c:numRef>
          </c:xVal>
          <c:yVal>
            <c:numRef>
              <c:f>Feuil1!$L$2:$L$14</c:f>
              <c:numCache>
                <c:formatCode>General</c:formatCode>
                <c:ptCount val="13"/>
                <c:pt idx="0">
                  <c:v>0.20702500000000004</c:v>
                </c:pt>
                <c:pt idx="1">
                  <c:v>0.27562500000000001</c:v>
                </c:pt>
                <c:pt idx="2">
                  <c:v>0.35402500000000009</c:v>
                </c:pt>
                <c:pt idx="3">
                  <c:v>0.4900000000000001</c:v>
                </c:pt>
                <c:pt idx="4">
                  <c:v>0.59290000000000009</c:v>
                </c:pt>
                <c:pt idx="5">
                  <c:v>0.64802500000000007</c:v>
                </c:pt>
                <c:pt idx="6">
                  <c:v>0.82810000000000028</c:v>
                </c:pt>
                <c:pt idx="7">
                  <c:v>0.96039999999999992</c:v>
                </c:pt>
                <c:pt idx="8">
                  <c:v>1.1395562499999998</c:v>
                </c:pt>
                <c:pt idx="9">
                  <c:v>1.334025</c:v>
                </c:pt>
                <c:pt idx="10">
                  <c:v>1.5876000000000001</c:v>
                </c:pt>
                <c:pt idx="11">
                  <c:v>1.7688999999999999</c:v>
                </c:pt>
                <c:pt idx="12">
                  <c:v>1.91130625</c:v>
                </c:pt>
              </c:numCache>
            </c:numRef>
          </c:yVal>
          <c:smooth val="1"/>
        </c:ser>
        <c:dLbls/>
        <c:axId val="152969600"/>
        <c:axId val="152971520"/>
      </c:scatterChart>
      <c:valAx>
        <c:axId val="15296960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Vitesse de rotation</a:t>
                </a:r>
                <a:r>
                  <a:rPr lang="fr-FR" baseline="0"/>
                  <a:t> (rpm)</a:t>
                </a:r>
                <a:endParaRPr lang="fr-FR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2971520"/>
        <c:crosses val="autoZero"/>
        <c:crossBetween val="midCat"/>
      </c:valAx>
      <c:valAx>
        <c:axId val="1529715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800" dirty="0"/>
                  <a:t>Portance</a:t>
                </a:r>
                <a:r>
                  <a:rPr lang="fr-FR" sz="1800" baseline="0" dirty="0"/>
                  <a:t> (N)</a:t>
                </a:r>
                <a:endParaRPr lang="fr-FR" sz="1800" dirty="0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29696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/>
              <a:t>Coefficient</a:t>
            </a:r>
            <a:r>
              <a:rPr lang="fr-FR" sz="2000" baseline="0" dirty="0"/>
              <a:t> de portance </a:t>
            </a:r>
            <a:endParaRPr lang="fr-FR" sz="2000" dirty="0"/>
          </a:p>
        </c:rich>
      </c:tx>
      <c:layout/>
      <c:spPr>
        <a:noFill/>
        <a:ln>
          <a:noFill/>
        </a:ln>
        <a:effectLst/>
      </c:spPr>
    </c:title>
    <c:plotArea>
      <c:layout/>
      <c:scatterChart>
        <c:scatterStyle val="smoothMarker"/>
        <c:ser>
          <c:idx val="0"/>
          <c:order val="0"/>
          <c:tx>
            <c:v>Réelle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Feuil1!$S$17:$S$29</c:f>
                <c:numCache>
                  <c:formatCode>General</c:formatCode>
                  <c:ptCount val="13"/>
                  <c:pt idx="0">
                    <c:v>1.8927259152667873E-3</c:v>
                  </c:pt>
                  <c:pt idx="1">
                    <c:v>1.4190344359292953E-3</c:v>
                  </c:pt>
                  <c:pt idx="2">
                    <c:v>1.1192970245401744E-3</c:v>
                  </c:pt>
                  <c:pt idx="3">
                    <c:v>8.4062228988579599E-4</c:v>
                  </c:pt>
                  <c:pt idx="4">
                    <c:v>7.0873171425981816E-4</c:v>
                  </c:pt>
                  <c:pt idx="5">
                    <c:v>5.9794905493306273E-4</c:v>
                  </c:pt>
                  <c:pt idx="6">
                    <c:v>4.8047177179551357E-4</c:v>
                  </c:pt>
                  <c:pt idx="7">
                    <c:v>4.0436116024565632E-4</c:v>
                  </c:pt>
                  <c:pt idx="8">
                    <c:v>3.4882612101951532E-4</c:v>
                  </c:pt>
                  <c:pt idx="9">
                    <c:v>2.8969249416214586E-4</c:v>
                  </c:pt>
                  <c:pt idx="10">
                    <c:v>2.5480451006461443E-4</c:v>
                  </c:pt>
                  <c:pt idx="11">
                    <c:v>2.3057517749396951E-4</c:v>
                  </c:pt>
                  <c:pt idx="12">
                    <c:v>1.9767148919406984E-4</c:v>
                  </c:pt>
                </c:numCache>
              </c:numRef>
            </c:plus>
            <c:minus>
              <c:numRef>
                <c:f>Feuil1!$S$17:$S$29</c:f>
                <c:numCache>
                  <c:formatCode>General</c:formatCode>
                  <c:ptCount val="13"/>
                  <c:pt idx="0">
                    <c:v>1.8927259152667873E-3</c:v>
                  </c:pt>
                  <c:pt idx="1">
                    <c:v>1.4190344359292953E-3</c:v>
                  </c:pt>
                  <c:pt idx="2">
                    <c:v>1.1192970245401744E-3</c:v>
                  </c:pt>
                  <c:pt idx="3">
                    <c:v>8.4062228988579599E-4</c:v>
                  </c:pt>
                  <c:pt idx="4">
                    <c:v>7.0873171425981816E-4</c:v>
                  </c:pt>
                  <c:pt idx="5">
                    <c:v>5.9794905493306273E-4</c:v>
                  </c:pt>
                  <c:pt idx="6">
                    <c:v>4.8047177179551357E-4</c:v>
                  </c:pt>
                  <c:pt idx="7">
                    <c:v>4.0436116024565632E-4</c:v>
                  </c:pt>
                  <c:pt idx="8">
                    <c:v>3.4882612101951532E-4</c:v>
                  </c:pt>
                  <c:pt idx="9">
                    <c:v>2.8969249416214586E-4</c:v>
                  </c:pt>
                  <c:pt idx="10">
                    <c:v>2.5480451006461443E-4</c:v>
                  </c:pt>
                  <c:pt idx="11">
                    <c:v>2.3057517749396951E-4</c:v>
                  </c:pt>
                  <c:pt idx="12">
                    <c:v>1.9767148919406984E-4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Feuil1!$F$2:$F$14</c:f>
              <c:numCache>
                <c:formatCode>General</c:formatCode>
                <c:ptCount val="13"/>
                <c:pt idx="0">
                  <c:v>1302</c:v>
                </c:pt>
                <c:pt idx="1">
                  <c:v>1504</c:v>
                </c:pt>
                <c:pt idx="2">
                  <c:v>1694</c:v>
                </c:pt>
                <c:pt idx="3">
                  <c:v>1955</c:v>
                </c:pt>
                <c:pt idx="4">
                  <c:v>2130</c:v>
                </c:pt>
                <c:pt idx="5">
                  <c:v>2320</c:v>
                </c:pt>
                <c:pt idx="6">
                  <c:v>2590</c:v>
                </c:pt>
                <c:pt idx="7">
                  <c:v>2825</c:v>
                </c:pt>
                <c:pt idx="8">
                  <c:v>3045</c:v>
                </c:pt>
                <c:pt idx="9">
                  <c:v>3344</c:v>
                </c:pt>
                <c:pt idx="10">
                  <c:v>3570</c:v>
                </c:pt>
                <c:pt idx="11">
                  <c:v>3755</c:v>
                </c:pt>
                <c:pt idx="12">
                  <c:v>4065</c:v>
                </c:pt>
              </c:numCache>
            </c:numRef>
          </c:xVal>
          <c:yVal>
            <c:numRef>
              <c:f>Feuil1!$G$2:$G$14</c:f>
              <c:numCache>
                <c:formatCode>General</c:formatCode>
                <c:ptCount val="13"/>
                <c:pt idx="0">
                  <c:v>1.7110657396353705E-2</c:v>
                </c:pt>
                <c:pt idx="1">
                  <c:v>1.6028873613697026E-2</c:v>
                </c:pt>
                <c:pt idx="2">
                  <c:v>1.5793627038481677E-2</c:v>
                </c:pt>
                <c:pt idx="3">
                  <c:v>1.4229721905074069E-2</c:v>
                </c:pt>
                <c:pt idx="4">
                  <c:v>1.4385069857631614E-2</c:v>
                </c:pt>
                <c:pt idx="5">
                  <c:v>1.4483087923369655E-2</c:v>
                </c:pt>
                <c:pt idx="6">
                  <c:v>1.4593615950214406E-2</c:v>
                </c:pt>
                <c:pt idx="7">
                  <c:v>1.4538237223740381E-2</c:v>
                </c:pt>
                <c:pt idx="8">
                  <c:v>1.5250661796859419E-2</c:v>
                </c:pt>
                <c:pt idx="9">
                  <c:v>1.4915024503854809E-2</c:v>
                </c:pt>
                <c:pt idx="10">
                  <c:v>1.5362291607722791E-2</c:v>
                </c:pt>
                <c:pt idx="11">
                  <c:v>1.5171579809209303E-2</c:v>
                </c:pt>
                <c:pt idx="12">
                  <c:v>1.6017710398277141E-2</c:v>
                </c:pt>
              </c:numCache>
            </c:numRef>
          </c:yVal>
          <c:smooth val="1"/>
        </c:ser>
        <c:ser>
          <c:idx val="1"/>
          <c:order val="1"/>
          <c:tx>
            <c:v>Théorique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Feuil1!$T$17:$T$29</c:f>
                <c:numCache>
                  <c:formatCode>General</c:formatCode>
                  <c:ptCount val="13"/>
                  <c:pt idx="0">
                    <c:v>1.8960975985574024E-3</c:v>
                  </c:pt>
                  <c:pt idx="1">
                    <c:v>1.4229251794268814E-3</c:v>
                  </c:pt>
                  <c:pt idx="2">
                    <c:v>1.1234973670261139E-3</c:v>
                  </c:pt>
                  <c:pt idx="3">
                    <c:v>8.4618806379021616E-4</c:v>
                  </c:pt>
                  <c:pt idx="4">
                    <c:v>7.1455928034946904E-4</c:v>
                  </c:pt>
                  <c:pt idx="5">
                    <c:v>6.023646029542051E-4</c:v>
                  </c:pt>
                  <c:pt idx="6">
                    <c:v>4.8521804037819578E-4</c:v>
                  </c:pt>
                  <c:pt idx="7">
                    <c:v>4.0872569380014551E-4</c:v>
                  </c:pt>
                  <c:pt idx="8">
                    <c:v>3.5317802222613673E-4</c:v>
                  </c:pt>
                  <c:pt idx="9">
                    <c:v>2.937324832354355E-4</c:v>
                  </c:pt>
                  <c:pt idx="10">
                    <c:v>2.5929037762623098E-4</c:v>
                  </c:pt>
                  <c:pt idx="11">
                    <c:v>2.3525389981520167E-4</c:v>
                  </c:pt>
                  <c:pt idx="12">
                    <c:v>2.0071461039270101E-4</c:v>
                  </c:pt>
                </c:numCache>
              </c:numRef>
            </c:plus>
            <c:minus>
              <c:numRef>
                <c:f>Feuil1!$T$17:$T$29</c:f>
                <c:numCache>
                  <c:formatCode>General</c:formatCode>
                  <c:ptCount val="13"/>
                  <c:pt idx="0">
                    <c:v>1.8960975985574024E-3</c:v>
                  </c:pt>
                  <c:pt idx="1">
                    <c:v>1.4229251794268814E-3</c:v>
                  </c:pt>
                  <c:pt idx="2">
                    <c:v>1.1234973670261139E-3</c:v>
                  </c:pt>
                  <c:pt idx="3">
                    <c:v>8.4618806379021616E-4</c:v>
                  </c:pt>
                  <c:pt idx="4">
                    <c:v>7.1455928034946904E-4</c:v>
                  </c:pt>
                  <c:pt idx="5">
                    <c:v>6.023646029542051E-4</c:v>
                  </c:pt>
                  <c:pt idx="6">
                    <c:v>4.8521804037819578E-4</c:v>
                  </c:pt>
                  <c:pt idx="7">
                    <c:v>4.0872569380014551E-4</c:v>
                  </c:pt>
                  <c:pt idx="8">
                    <c:v>3.5317802222613673E-4</c:v>
                  </c:pt>
                  <c:pt idx="9">
                    <c:v>2.937324832354355E-4</c:v>
                  </c:pt>
                  <c:pt idx="10">
                    <c:v>2.5929037762623098E-4</c:v>
                  </c:pt>
                  <c:pt idx="11">
                    <c:v>2.3525389981520167E-4</c:v>
                  </c:pt>
                  <c:pt idx="12">
                    <c:v>2.0071461039270101E-4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Feuil1!$F$2:$F$14</c:f>
              <c:numCache>
                <c:formatCode>General</c:formatCode>
                <c:ptCount val="13"/>
                <c:pt idx="0">
                  <c:v>1302</c:v>
                </c:pt>
                <c:pt idx="1">
                  <c:v>1504</c:v>
                </c:pt>
                <c:pt idx="2">
                  <c:v>1694</c:v>
                </c:pt>
                <c:pt idx="3">
                  <c:v>1955</c:v>
                </c:pt>
                <c:pt idx="4">
                  <c:v>2130</c:v>
                </c:pt>
                <c:pt idx="5">
                  <c:v>2320</c:v>
                </c:pt>
                <c:pt idx="6">
                  <c:v>2590</c:v>
                </c:pt>
                <c:pt idx="7">
                  <c:v>2825</c:v>
                </c:pt>
                <c:pt idx="8">
                  <c:v>3045</c:v>
                </c:pt>
                <c:pt idx="9">
                  <c:v>3344</c:v>
                </c:pt>
                <c:pt idx="10">
                  <c:v>3570</c:v>
                </c:pt>
                <c:pt idx="11">
                  <c:v>3755</c:v>
                </c:pt>
                <c:pt idx="12">
                  <c:v>4065</c:v>
                </c:pt>
              </c:numCache>
            </c:numRef>
          </c:xVal>
          <c:yVal>
            <c:numRef>
              <c:f>Feuil1!$N$2:$N$15</c:f>
              <c:numCache>
                <c:formatCode>General</c:formatCode>
                <c:ptCount val="14"/>
                <c:pt idx="0">
                  <c:v>2.256838587844115E-2</c:v>
                </c:pt>
                <c:pt idx="1">
                  <c:v>2.2517626349517005E-2</c:v>
                </c:pt>
                <c:pt idx="2">
                  <c:v>2.2798527267272151E-2</c:v>
                </c:pt>
                <c:pt idx="3">
                  <c:v>2.3692027636718606E-2</c:v>
                </c:pt>
                <c:pt idx="4">
                  <c:v>2.41502659377896E-2</c:v>
                </c:pt>
                <c:pt idx="5">
                  <c:v>2.2249254561177809E-2</c:v>
                </c:pt>
                <c:pt idx="6">
                  <c:v>2.2813027840775754E-2</c:v>
                </c:pt>
                <c:pt idx="7">
                  <c:v>2.2238982909149312E-2</c:v>
                </c:pt>
                <c:pt idx="8">
                  <c:v>2.2712285955262038E-2</c:v>
                </c:pt>
                <c:pt idx="9">
                  <c:v>2.2046066085798594E-2</c:v>
                </c:pt>
                <c:pt idx="10">
                  <c:v>2.3019947669064768E-2</c:v>
                </c:pt>
                <c:pt idx="11">
                  <c:v>2.3183717345246432E-2</c:v>
                </c:pt>
                <c:pt idx="12">
                  <c:v>2.1375134399422666E-2</c:v>
                </c:pt>
              </c:numCache>
            </c:numRef>
          </c:yVal>
          <c:smooth val="1"/>
        </c:ser>
        <c:dLbls/>
        <c:axId val="152221568"/>
        <c:axId val="152281088"/>
      </c:scatterChart>
      <c:valAx>
        <c:axId val="15222156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800" dirty="0"/>
                  <a:t>Vitesse de rotation</a:t>
                </a:r>
                <a:r>
                  <a:rPr lang="fr-FR" sz="1800" baseline="0" dirty="0"/>
                  <a:t> ( </a:t>
                </a:r>
                <a:r>
                  <a:rPr lang="fr-FR" sz="1800" baseline="0" dirty="0" err="1"/>
                  <a:t>rpm</a:t>
                </a:r>
                <a:r>
                  <a:rPr lang="fr-FR" sz="1800" baseline="0" dirty="0"/>
                  <a:t>)</a:t>
                </a:r>
                <a:endParaRPr lang="fr-FR" sz="1800" dirty="0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2281088"/>
        <c:crosses val="autoZero"/>
        <c:crossBetween val="midCat"/>
      </c:valAx>
      <c:valAx>
        <c:axId val="15228108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Cp</a:t>
                </a:r>
                <a:r>
                  <a:rPr lang="fr-FR" baseline="0"/>
                  <a:t> </a:t>
                </a:r>
                <a:endParaRPr lang="fr-FR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22215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3A7FF-BDB3-4B6B-AC0F-C86DB0C50B54}" type="datetimeFigureOut">
              <a:rPr lang="fr-FR" smtClean="0"/>
              <a:pPr/>
              <a:t>27/06/2016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1362E-9C48-4C22-916D-82F3D4F00D1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55668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1362E-9C48-4C22-916D-82F3D4F00D1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50473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1362E-9C48-4C22-916D-82F3D4F00D1E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83487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1362E-9C48-4C22-916D-82F3D4F00D1E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8296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1362E-9C48-4C22-916D-82F3D4F00D1E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36256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Détailler le calcul de T/Cp</a:t>
            </a:r>
            <a:r>
              <a:rPr lang="fr-FR" baseline="0" dirty="0" smtClean="0"/>
              <a:t> (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1362E-9C48-4C22-916D-82F3D4F00D1E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25479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1362E-9C48-4C22-916D-82F3D4F00D1E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07821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Faire tableau </a:t>
            </a:r>
            <a:r>
              <a:rPr lang="fr-FR" dirty="0" err="1" smtClean="0"/>
              <a:t>récaptitulatif</a:t>
            </a:r>
            <a:r>
              <a:rPr lang="fr-FR" baseline="0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1362E-9C48-4C22-916D-82F3D4F00D1E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90623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1362E-9C48-4C22-916D-82F3D4F00D1E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2893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CB1D0-D6C9-4D1E-ADCA-68C99A2C0C87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708730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21CB9-B9B1-48C1-A0C4-8F1EDF963BA7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19686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54C2-FC94-4FA3-A2BF-B461CA1B20CD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0732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6A46-E015-45D1-AD03-700B592CE069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748257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DF1AF-BDFE-4F5F-B5FA-D704E578BC5A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20808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11E6-4A18-4E39-979C-250176A8AF9E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8513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BC3EC-93AD-41CC-B8F4-37EBB8E75B69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663853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30A5-B58A-45B3-A14F-81CE71B313A0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92465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7CC5-8F11-4B2B-895B-D8D9E38EA55F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03992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44D1-A21E-4070-B280-26F39BB2DD54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8284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EE34-EF8F-4B77-8E17-8EA4D3E3EEAA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52872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F6A8-65B7-4528-8F41-9006BC8447F3}" type="datetime1">
              <a:rPr lang="fr-FR" smtClean="0"/>
              <a:pPr/>
              <a:t>27/06/2016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EED97-89BC-4AAB-8262-241DC88FD0B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35548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91886"/>
            <a:ext cx="8462554" cy="142820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3600" u="sng" dirty="0" smtClean="0"/>
              <a:t>SOMMAIRE </a:t>
            </a:r>
            <a:endParaRPr lang="fr-FR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105989"/>
            <a:ext cx="8850122" cy="44900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endParaRPr lang="fr-FR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romanUcPeriod"/>
            </a:pPr>
            <a:endParaRPr lang="fr-FR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fr-FR" dirty="0" smtClean="0">
                <a:solidFill>
                  <a:srgbClr val="0070C0"/>
                </a:solidFill>
              </a:rPr>
              <a:t>Recherche et réalisation d’une maquette expérimentale                     </a:t>
            </a:r>
            <a:r>
              <a:rPr lang="fr-FR" dirty="0" smtClean="0">
                <a:solidFill>
                  <a:schemeClr val="tx1"/>
                </a:solidFill>
              </a:rPr>
              <a:t>	</a:t>
            </a:r>
            <a:r>
              <a:rPr lang="fr-FR" sz="1600" dirty="0" smtClean="0">
                <a:solidFill>
                  <a:schemeClr val="tx1"/>
                </a:solidFill>
              </a:rPr>
              <a:t>1.Contexte 								2.Choix du moteur								3.Vérification des données constructeur</a:t>
            </a:r>
          </a:p>
          <a:p>
            <a:pPr marL="514350" indent="-514350">
              <a:buFont typeface="+mj-lt"/>
              <a:buAutoNum type="romanUcPeriod"/>
            </a:pPr>
            <a:r>
              <a:rPr lang="fr-FR" dirty="0" smtClean="0">
                <a:solidFill>
                  <a:srgbClr val="0070C0"/>
                </a:solidFill>
              </a:rPr>
              <a:t>Analyse et expérience	</a:t>
            </a:r>
            <a:r>
              <a:rPr lang="fr-FR" dirty="0" smtClean="0">
                <a:solidFill>
                  <a:schemeClr val="tx1"/>
                </a:solidFill>
              </a:rPr>
              <a:t>					</a:t>
            </a:r>
            <a:r>
              <a:rPr lang="fr-FR" sz="1600" dirty="0" smtClean="0">
                <a:solidFill>
                  <a:schemeClr val="tx1"/>
                </a:solidFill>
              </a:rPr>
              <a:t>1.Théorie, et modèle retenu							2.Résultat expérimental</a:t>
            </a:r>
          </a:p>
          <a:p>
            <a:pPr marL="514350" indent="-514350">
              <a:buFont typeface="+mj-lt"/>
              <a:buAutoNum type="romanUcPeriod"/>
            </a:pPr>
            <a:r>
              <a:rPr lang="fr-FR" dirty="0" smtClean="0">
                <a:solidFill>
                  <a:srgbClr val="0070C0"/>
                </a:solidFill>
              </a:rPr>
              <a:t>Comparaison</a:t>
            </a:r>
          </a:p>
          <a:p>
            <a:pPr marL="514350" indent="-514350">
              <a:buFont typeface="+mj-lt"/>
              <a:buAutoNum type="romanUcPeriod"/>
            </a:pPr>
            <a:r>
              <a:rPr lang="fr-FR" dirty="0" smtClean="0">
                <a:solidFill>
                  <a:srgbClr val="0070C0"/>
                </a:solidFill>
              </a:rPr>
              <a:t>Conclusion</a:t>
            </a:r>
          </a:p>
          <a:p>
            <a:pPr marL="514350" indent="-514350">
              <a:buFont typeface="+mj-lt"/>
              <a:buAutoNum type="romanUcPeriod"/>
            </a:pPr>
            <a:endParaRPr lang="fr-FR" dirty="0" smtClean="0">
              <a:solidFill>
                <a:schemeClr val="tx1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2330132" y="311559"/>
            <a:ext cx="8001000" cy="86214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400" dirty="0" smtClean="0"/>
              <a:t>		</a:t>
            </a:r>
            <a:r>
              <a:rPr lang="fr-FR" sz="4400" u="sng" dirty="0" smtClean="0"/>
              <a:t>Portance des pales</a:t>
            </a:r>
            <a:endParaRPr lang="fr-FR" sz="4400" u="sng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6395" y="3112818"/>
            <a:ext cx="4628718" cy="3008667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80937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2878" y="124335"/>
            <a:ext cx="8534400" cy="1507067"/>
          </a:xfrm>
        </p:spPr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III. Comparaison</a:t>
            </a:r>
            <a:endParaRPr lang="fr-FR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1127531"/>
              </p:ext>
            </p:extLst>
          </p:nvPr>
        </p:nvGraphicFramePr>
        <p:xfrm>
          <a:off x="322729" y="1824634"/>
          <a:ext cx="11107272" cy="3285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2424"/>
                <a:gridCol w="3702424"/>
                <a:gridCol w="3702424"/>
              </a:tblGrid>
              <a:tr h="65705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Modèle</a:t>
                      </a:r>
                      <a:r>
                        <a:rPr lang="fr-FR" baseline="0" dirty="0" smtClean="0"/>
                        <a:t> expérimental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Modèle</a:t>
                      </a:r>
                      <a:r>
                        <a:rPr lang="fr-FR" baseline="0" dirty="0" smtClean="0"/>
                        <a:t> de Froude</a:t>
                      </a:r>
                      <a:endParaRPr lang="fr-FR" dirty="0"/>
                    </a:p>
                  </a:txBody>
                  <a:tcPr/>
                </a:tc>
              </a:tr>
              <a:tr h="657050">
                <a:tc>
                  <a:txBody>
                    <a:bodyPr/>
                    <a:lstStyle/>
                    <a:p>
                      <a:r>
                        <a:rPr lang="fr-FR" dirty="0" smtClean="0"/>
                        <a:t>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Comprise entre</a:t>
                      </a:r>
                      <a:r>
                        <a:rPr lang="fr-FR" baseline="0" dirty="0" smtClean="0"/>
                        <a:t> 0,16 et 1,43 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Comprise entre</a:t>
                      </a:r>
                      <a:r>
                        <a:rPr lang="fr-FR" baseline="0" dirty="0" smtClean="0"/>
                        <a:t> 0,21 et 1,91 N</a:t>
                      </a:r>
                      <a:endParaRPr lang="fr-FR" dirty="0" smtClean="0"/>
                    </a:p>
                  </a:txBody>
                  <a:tcPr/>
                </a:tc>
              </a:tr>
              <a:tr h="657050">
                <a:tc>
                  <a:txBody>
                    <a:bodyPr/>
                    <a:lstStyle/>
                    <a:p>
                      <a:r>
                        <a:rPr lang="fr-FR" dirty="0" smtClean="0"/>
                        <a:t>Coefficient de portance</a:t>
                      </a:r>
                      <a:r>
                        <a:rPr lang="fr-FR" baseline="0" dirty="0" smtClean="0"/>
                        <a:t> (moyenne)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0,015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0,023</a:t>
                      </a:r>
                      <a:endParaRPr lang="fr-FR" dirty="0"/>
                    </a:p>
                  </a:txBody>
                  <a:tcPr/>
                </a:tc>
              </a:tr>
              <a:tr h="657050">
                <a:tc>
                  <a:txBody>
                    <a:bodyPr/>
                    <a:lstStyle/>
                    <a:p>
                      <a:r>
                        <a:rPr lang="fr-FR" dirty="0" smtClean="0"/>
                        <a:t>Relevée</a:t>
                      </a:r>
                      <a:r>
                        <a:rPr lang="fr-FR" baseline="0" dirty="0" smtClean="0"/>
                        <a:t> nécessaire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Oui</a:t>
                      </a:r>
                      <a:r>
                        <a:rPr lang="fr-FR" baseline="0" dirty="0" smtClean="0"/>
                        <a:t> (balance)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Oui (anémomètre) </a:t>
                      </a:r>
                      <a:endParaRPr lang="fr-FR" dirty="0"/>
                    </a:p>
                  </a:txBody>
                  <a:tcPr/>
                </a:tc>
              </a:tr>
              <a:tr h="657050">
                <a:tc>
                  <a:txBody>
                    <a:bodyPr/>
                    <a:lstStyle/>
                    <a:p>
                      <a:r>
                        <a:rPr lang="fr-FR" dirty="0" smtClean="0"/>
                        <a:t>Exploitation</a:t>
                      </a:r>
                      <a:r>
                        <a:rPr lang="fr-FR" baseline="0" dirty="0" smtClean="0"/>
                        <a:t> à grande échelle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Complexe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Réalisable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2669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85" y="0"/>
            <a:ext cx="8534400" cy="1507067"/>
          </a:xfrm>
        </p:spPr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IV. Conclusion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1692" y="1507067"/>
            <a:ext cx="10002129" cy="4195689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fr-FR" sz="2800" dirty="0" smtClean="0"/>
              <a:t>Première approche d’une expérience sur la portance en raison des dimensions réelles utilisé en aéronautiques.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800" dirty="0" smtClean="0"/>
              <a:t>La portance est variable selon les conditions ( intérieur, extérieur).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800" dirty="0" smtClean="0"/>
              <a:t>Le coefficient de portance est quasi identique quelque soit la vitesse de rotation des hélices, mais la portance quant à elle croit.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800" dirty="0" smtClean="0"/>
              <a:t>Néanmoins c’est une bonne approche théorique et expérimentale de la portance des pales.</a:t>
            </a:r>
          </a:p>
          <a:p>
            <a:pPr marL="457200" lvl="1" indent="0"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927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9259" y="26894"/>
            <a:ext cx="8534400" cy="1507067"/>
          </a:xfrm>
        </p:spPr>
        <p:txBody>
          <a:bodyPr/>
          <a:lstStyle/>
          <a:p>
            <a:r>
              <a:rPr lang="fr-FR" u="sng" dirty="0" smtClean="0">
                <a:solidFill>
                  <a:srgbClr val="0070C0"/>
                </a:solidFill>
              </a:rPr>
              <a:t>I.1) CONTEXTE </a:t>
            </a:r>
            <a:endParaRPr lang="fr-FR" u="sng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7554" y="54418"/>
            <a:ext cx="10515600" cy="4351338"/>
          </a:xfrm>
        </p:spPr>
        <p:txBody>
          <a:bodyPr/>
          <a:lstStyle/>
          <a:p>
            <a:endParaRPr lang="fr-FR" dirty="0" smtClean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i="1" u="sng" dirty="0" smtClean="0">
                <a:solidFill>
                  <a:schemeClr val="tx1"/>
                </a:solidFill>
              </a:rPr>
              <a:t>Comment estimer la portance d’une pale ?</a:t>
            </a:r>
          </a:p>
          <a:p>
            <a:pPr marL="0" indent="0">
              <a:buNone/>
            </a:pPr>
            <a:endParaRPr lang="fr-FR" sz="1200" i="1" u="sng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chemeClr val="tx1"/>
                </a:solidFill>
              </a:rPr>
              <a:t>L’étude et l’amélioration des hélices </a:t>
            </a:r>
            <a:r>
              <a:rPr lang="fr-FR" sz="2400" dirty="0" smtClean="0"/>
              <a:t>sont </a:t>
            </a:r>
            <a:r>
              <a:rPr lang="fr-FR" sz="2400" dirty="0" smtClean="0">
                <a:solidFill>
                  <a:schemeClr val="tx1"/>
                </a:solidFill>
              </a:rPr>
              <a:t>toujours d’actualité.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L’essentiel est d’obtenir le meilleur rendement.</a:t>
            </a:r>
          </a:p>
          <a:p>
            <a:r>
              <a:rPr lang="fr-FR" sz="2400" dirty="0" smtClean="0"/>
              <a:t>Besoin d’avoir un modèle réduit en laboratoire</a:t>
            </a:r>
            <a:endParaRPr lang="fr-FR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sz="24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u="sng" dirty="0" smtClean="0"/>
              <a:t>Cahier de charges</a:t>
            </a:r>
          </a:p>
          <a:p>
            <a:pPr marL="0" indent="0">
              <a:buNone/>
            </a:pPr>
            <a:endParaRPr lang="fr-FR" sz="2400" u="sng" dirty="0"/>
          </a:p>
        </p:txBody>
      </p:sp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0327" y="3976130"/>
            <a:ext cx="4243746" cy="224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02018" y="4350383"/>
            <a:ext cx="7469009" cy="175432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Moteur dont la tension peut être régulée et proportionnelle à la vitesse de rotation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Moteur d’une masse inférieur à 150 grammes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Hélice capable de porter une petite masse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En marche, obtenir un système stable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Hélices correctement fixées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60875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2011" y="-658"/>
            <a:ext cx="8534400" cy="1507067"/>
          </a:xfrm>
        </p:spPr>
        <p:txBody>
          <a:bodyPr/>
          <a:lstStyle/>
          <a:p>
            <a:r>
              <a:rPr lang="fr-FR" u="sng" dirty="0">
                <a:solidFill>
                  <a:srgbClr val="0070C0"/>
                </a:solidFill>
              </a:rPr>
              <a:t>I</a:t>
            </a:r>
            <a:r>
              <a:rPr lang="fr-FR" u="sng" dirty="0" smtClean="0">
                <a:solidFill>
                  <a:srgbClr val="0070C0"/>
                </a:solidFill>
              </a:rPr>
              <a:t>.2) CHOIX </a:t>
            </a:r>
            <a:r>
              <a:rPr lang="fr-FR" u="sng" dirty="0">
                <a:solidFill>
                  <a:srgbClr val="0070C0"/>
                </a:solidFill>
              </a:rPr>
              <a:t>DU </a:t>
            </a:r>
            <a:r>
              <a:rPr lang="fr-FR" u="sng" dirty="0" smtClean="0">
                <a:solidFill>
                  <a:srgbClr val="0070C0"/>
                </a:solidFill>
              </a:rPr>
              <a:t>MOTEUR/PALES </a:t>
            </a:r>
            <a:endParaRPr lang="fr-FR" u="sng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9403" y="1506409"/>
            <a:ext cx="7878918" cy="4943396"/>
          </a:xfrm>
        </p:spPr>
        <p:txBody>
          <a:bodyPr>
            <a:normAutofit/>
          </a:bodyPr>
          <a:lstStyle/>
          <a:p>
            <a:r>
              <a:rPr lang="fr-FR" sz="2600" dirty="0" smtClean="0">
                <a:solidFill>
                  <a:schemeClr val="tx1"/>
                </a:solidFill>
              </a:rPr>
              <a:t>Le moteur </a:t>
            </a:r>
            <a:r>
              <a:rPr lang="fr-FR" sz="2600" dirty="0" err="1" smtClean="0">
                <a:solidFill>
                  <a:schemeClr val="tx1"/>
                </a:solidFill>
              </a:rPr>
              <a:t>Brushless</a:t>
            </a:r>
            <a:r>
              <a:rPr lang="fr-FR" sz="2600" dirty="0" smtClean="0">
                <a:solidFill>
                  <a:schemeClr val="tx1"/>
                </a:solidFill>
              </a:rPr>
              <a:t> utilisé fortement en modélisme, a été retenu en raison de sa faible masse, mais surtout pour l’absence de balais qui causent des frottements(usure). Les moteurs Brushless admettent plusieurs modèles.</a:t>
            </a:r>
          </a:p>
          <a:p>
            <a:r>
              <a:rPr lang="fr-FR" sz="2600" dirty="0" smtClean="0">
                <a:solidFill>
                  <a:schemeClr val="tx1"/>
                </a:solidFill>
              </a:rPr>
              <a:t>Modèle retenue </a:t>
            </a:r>
            <a:r>
              <a:rPr lang="fr-FR" sz="2600" dirty="0">
                <a:solidFill>
                  <a:schemeClr val="tx1"/>
                </a:solidFill>
              </a:rPr>
              <a:t>: A2212 </a:t>
            </a:r>
            <a:r>
              <a:rPr lang="fr-FR" sz="2600" dirty="0" smtClean="0">
                <a:solidFill>
                  <a:schemeClr val="tx1"/>
                </a:solidFill>
              </a:rPr>
              <a:t>1000KV (1000 rpm/v à vide) </a:t>
            </a:r>
          </a:p>
          <a:p>
            <a:r>
              <a:rPr lang="fr-FR" sz="2600" dirty="0" smtClean="0">
                <a:solidFill>
                  <a:schemeClr val="tx1"/>
                </a:solidFill>
              </a:rPr>
              <a:t>Pales : dimension  10 x 4,5 ( longueur x pas en pouce )</a:t>
            </a:r>
          </a:p>
          <a:p>
            <a:pPr marL="0" indent="0">
              <a:buNone/>
            </a:pPr>
            <a:r>
              <a:rPr lang="fr-FR" sz="2600" dirty="0" smtClean="0">
                <a:solidFill>
                  <a:schemeClr val="tx1"/>
                </a:solidFill>
              </a:rPr>
              <a:t>Donc une longueur de 25,4 cm soit un rayon </a:t>
            </a:r>
            <a:r>
              <a:rPr lang="fr-FR" sz="2600" b="1" dirty="0" smtClean="0">
                <a:solidFill>
                  <a:schemeClr val="tx1"/>
                </a:solidFill>
              </a:rPr>
              <a:t>R</a:t>
            </a:r>
            <a:r>
              <a:rPr lang="fr-FR" sz="2600" dirty="0" smtClean="0">
                <a:solidFill>
                  <a:schemeClr val="tx1"/>
                </a:solidFill>
              </a:rPr>
              <a:t> = 12,7 cm</a:t>
            </a:r>
            <a:r>
              <a:rPr lang="fr-FR" sz="2600" dirty="0" smtClean="0"/>
              <a:t>.</a:t>
            </a:r>
            <a:endParaRPr lang="fr-FR" sz="26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lh3.googleusercontent.com/LFYXeWigf7ziBCQeakugwCrI9P4O_wkDrh0KEIfPG95ijmuIi_MDjItmwuRjTBr2VSr_efhIFq0bjEXE2_lUEQBVOvizmKYc9EmhbR_LyQm3x-5nIEc1730jlFEwDQd55eqs7RQGRm5UtmoDYdQ--85u_QMxhU4BOYeVxVVVDc5OaNZd7LAympV_Tw_W6iShDU8p6ZzSMCGw0p5UE9x5wpjyGKYAJbLtvudPkWYmX15o9bRhjz7FYiXKXVvF8gCjH4eqqh5mfRb0_AGFjVw1mOHSwt3S3Pt59J_zJwMJX1j9JPHWtqPIkBtnyVUaq0FqO0JmkmtauL4OqhsZtg4EHgouSC6Hzk3oDlbigBlV2vbTO3eEesZzN68MwqR7BPT0eGcS-Iog8sW0FiklN6Um3iQBcC9aX93AQ5U-PlZATqAg-7tECVG4Fazzja5TvBxawVKlr5N96GEtmRku1f9dGOtBKEuU3l_udPiVPQjDH3q8OGcQMgs_gTd5xDagWc3E9V5H7FBKdTNlx0m18MUWLR3QYqSn90DBCH98VhI34UnSrLwO3uzg0y6ElMjPywr4TDe-dDilpeU2wF1tHSkvF6pK3Broc7w=w1144-h643-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8321" y="2534360"/>
            <a:ext cx="4012442" cy="265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3</a:t>
            </a:fld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xmlns="" val="258021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9689" y="103300"/>
            <a:ext cx="8534400" cy="1507067"/>
          </a:xfrm>
        </p:spPr>
        <p:txBody>
          <a:bodyPr/>
          <a:lstStyle/>
          <a:p>
            <a:r>
              <a:rPr lang="fr-FR" u="sng" dirty="0" smtClean="0">
                <a:solidFill>
                  <a:srgbClr val="0070C0"/>
                </a:solidFill>
              </a:rPr>
              <a:t>I.3) VERIFICATION </a:t>
            </a:r>
            <a:r>
              <a:rPr lang="fr-FR" u="sng" dirty="0">
                <a:solidFill>
                  <a:srgbClr val="0070C0"/>
                </a:solidFill>
              </a:rPr>
              <a:t>DES DONNEES CONSTRUCTEURS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9689" y="1985586"/>
            <a:ext cx="8534400" cy="3615267"/>
          </a:xfrm>
        </p:spPr>
        <p:txBody>
          <a:bodyPr/>
          <a:lstStyle/>
          <a:p>
            <a:pPr marL="0" indent="0">
              <a:buNone/>
            </a:pPr>
            <a:r>
              <a:rPr lang="fr-FR" u="sng" dirty="0" smtClean="0">
                <a:solidFill>
                  <a:schemeClr val="tx1"/>
                </a:solidFill>
              </a:rPr>
              <a:t>VERIFICATION DES DONNEES CONSTRUCTEURS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Le constructeur nous garantit la relation </a:t>
            </a:r>
            <a:r>
              <a:rPr lang="el-GR" dirty="0" smtClean="0">
                <a:solidFill>
                  <a:schemeClr val="tx1"/>
                </a:solidFill>
              </a:rPr>
              <a:t>ω</a:t>
            </a:r>
            <a:r>
              <a:rPr lang="fr-FR" dirty="0" smtClean="0">
                <a:solidFill>
                  <a:schemeClr val="tx1"/>
                </a:solidFill>
              </a:rPr>
              <a:t>= </a:t>
            </a:r>
            <a:r>
              <a:rPr lang="fr-FR" dirty="0" err="1" smtClean="0">
                <a:solidFill>
                  <a:schemeClr val="tx1"/>
                </a:solidFill>
              </a:rPr>
              <a:t>K</a:t>
            </a:r>
            <a:r>
              <a:rPr lang="fr-FR" sz="1200" dirty="0" err="1" smtClean="0">
                <a:solidFill>
                  <a:schemeClr val="tx1"/>
                </a:solidFill>
              </a:rPr>
              <a:t>v</a:t>
            </a:r>
            <a:r>
              <a:rPr lang="fr-FR" dirty="0" smtClean="0">
                <a:solidFill>
                  <a:schemeClr val="tx1"/>
                </a:solidFill>
              </a:rPr>
              <a:t> · </a:t>
            </a:r>
            <a:r>
              <a:rPr lang="fr-FR" dirty="0" smtClean="0"/>
              <a:t>U avec, ici,  </a:t>
            </a:r>
            <a:r>
              <a:rPr lang="fr-FR" dirty="0" err="1" smtClean="0"/>
              <a:t>K</a:t>
            </a:r>
            <a:r>
              <a:rPr lang="fr-FR" sz="1200" dirty="0" err="1" smtClean="0"/>
              <a:t>v</a:t>
            </a:r>
            <a:r>
              <a:rPr lang="fr-FR" dirty="0" smtClean="0"/>
              <a:t> </a:t>
            </a:r>
            <a:r>
              <a:rPr lang="fr-FR" dirty="0"/>
              <a:t>= 1000 </a:t>
            </a:r>
            <a:r>
              <a:rPr lang="fr-FR" dirty="0" err="1"/>
              <a:t>rpm</a:t>
            </a:r>
            <a:r>
              <a:rPr lang="fr-FR" dirty="0"/>
              <a:t>/v. </a:t>
            </a: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</a:rPr>
              <a:t>A partir d’un stroboscope, on a pu </a:t>
            </a:r>
            <a:r>
              <a:rPr lang="fr-FR" dirty="0" smtClean="0">
                <a:solidFill>
                  <a:schemeClr val="tx1"/>
                </a:solidFill>
              </a:rPr>
              <a:t>mesurer </a:t>
            </a:r>
            <a:r>
              <a:rPr lang="fr-FR" dirty="0">
                <a:solidFill>
                  <a:schemeClr val="tx1"/>
                </a:solidFill>
              </a:rPr>
              <a:t>les </a:t>
            </a:r>
            <a:r>
              <a:rPr lang="fr-FR" dirty="0" err="1" smtClean="0">
                <a:solidFill>
                  <a:schemeClr val="tx1"/>
                </a:solidFill>
              </a:rPr>
              <a:t>diffèrentes</a:t>
            </a:r>
            <a:r>
              <a:rPr lang="fr-FR" dirty="0" smtClean="0">
                <a:solidFill>
                  <a:schemeClr val="tx1"/>
                </a:solidFill>
              </a:rPr>
              <a:t> vitesses </a:t>
            </a:r>
            <a:r>
              <a:rPr lang="fr-FR" dirty="0">
                <a:solidFill>
                  <a:schemeClr val="tx1"/>
                </a:solidFill>
              </a:rPr>
              <a:t>de rotation du </a:t>
            </a:r>
            <a:r>
              <a:rPr lang="fr-FR" dirty="0" smtClean="0">
                <a:solidFill>
                  <a:schemeClr val="tx1"/>
                </a:solidFill>
              </a:rPr>
              <a:t>moteur. </a:t>
            </a:r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Picture 2" descr="https://lh3.googleusercontent.com/NMDURs1j50TRIcU-QgXqbhMSSDp2G01LoVkp_Ls0PD8CgREQnJpAZCSDXEntFWyEuyYPhYgUVvMkE9VMJnPnvqXMCZcOZgfL79ukXaNo13oPTR38DBTrrOSGgLZkci_tZZ_khEBjB2S1hWpC5nn3U63IAz9_sC3LBuOQ2xY3XK2TKSPZjmVqqUqQcSxV_-niDr7uganTZ0IO0G8lZTWo8adjT92HKbhYo3hLAm0gzUWyTAParSqRzZNeniC94ibuQAE0MJTyp10VBnkkvDU0nzpmLnVJUMvXVzcq0B9snCdK15VkPgw3DOQE-YHak2EWVIudxW-SXXZZ2iiqZa3mK6NYp8azRa-Jfzsdm2XEteK8zkS2WmfSRJWxTDGG7DBAfR2albaWP1kGdHjUfO8mCcWk-hcT1fzghmkW7QfcsFiQ-_jpaI8kaieLRYtsjz6hMYY2RSSasXs1zxes-Xm4r6zYlEqdNI8btMCvE8jxsFZnVhvJQuD4GOPEtl-yDlJGG30CJQYwPmvpi3nRWCMArydTE7N8BY4EoG1mUoDJD87hY6QtuuI1sbOJQPvPcZIXrLox7z2kmVvpx_ZUe2Ls7yO-bcLZe9s=w1144-h643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4171" y="3480202"/>
            <a:ext cx="3659911" cy="249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9016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58321" y="21642"/>
                <a:ext cx="11059938" cy="651727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endParaRPr lang="fr-FR" dirty="0">
                  <a:solidFill>
                    <a:schemeClr val="tx1"/>
                  </a:solidFill>
                </a:endParaRPr>
              </a:p>
              <a:p>
                <a:r>
                  <a:rPr lang="fr-FR" dirty="0" smtClean="0">
                    <a:solidFill>
                      <a:schemeClr val="tx1"/>
                    </a:solidFill>
                  </a:rPr>
                  <a:t>Par comparaison réel/théorique, on obtient : </a:t>
                </a:r>
              </a:p>
              <a:p>
                <a:pPr marL="0" indent="0">
                  <a:buNone/>
                </a:pPr>
                <a:endParaRPr lang="fr-FR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fr-FR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fr-FR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fr-FR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fr-FR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fr-FR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fr-FR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fr-FR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fr-FR" dirty="0" smtClean="0">
                  <a:solidFill>
                    <a:schemeClr val="tx1"/>
                  </a:solidFill>
                </a:endParaRPr>
              </a:p>
              <a:p>
                <a:endParaRPr lang="fr-FR" sz="1800" dirty="0" smtClean="0">
                  <a:solidFill>
                    <a:schemeClr val="tx1"/>
                  </a:solidFill>
                </a:endParaRPr>
              </a:p>
              <a:p>
                <a:endParaRPr lang="fr-FR" sz="1800" dirty="0">
                  <a:solidFill>
                    <a:schemeClr val="tx1"/>
                  </a:solidFill>
                </a:endParaRPr>
              </a:p>
              <a:p>
                <a:endParaRPr lang="fr-FR" sz="1800" dirty="0" smtClean="0">
                  <a:solidFill>
                    <a:schemeClr val="tx1"/>
                  </a:solidFill>
                </a:endParaRPr>
              </a:p>
              <a:p>
                <a:r>
                  <a:rPr lang="fr-FR" sz="2300" dirty="0" smtClean="0">
                    <a:solidFill>
                      <a:schemeClr val="tx1"/>
                    </a:solidFill>
                  </a:rPr>
                  <a:t>On </a:t>
                </a:r>
                <a:r>
                  <a:rPr lang="fr-FR" sz="2300" dirty="0">
                    <a:solidFill>
                      <a:schemeClr val="tx1"/>
                    </a:solidFill>
                  </a:rPr>
                  <a:t>remarque donc </a:t>
                </a:r>
                <a:r>
                  <a:rPr lang="fr-FR" sz="2300" dirty="0" smtClean="0">
                    <a:solidFill>
                      <a:schemeClr val="tx1"/>
                    </a:solidFill>
                  </a:rPr>
                  <a:t>le </a:t>
                </a:r>
                <a:r>
                  <a:rPr lang="fr-FR" sz="2300" dirty="0" err="1" smtClean="0">
                    <a:solidFill>
                      <a:schemeClr val="tx1"/>
                    </a:solidFill>
                  </a:rPr>
                  <a:t>K</a:t>
                </a:r>
                <a:r>
                  <a:rPr lang="fr-FR" sz="1800" dirty="0" err="1" smtClean="0"/>
                  <a:t>v</a:t>
                </a:r>
                <a:r>
                  <a:rPr lang="fr-FR" sz="2300" dirty="0" smtClean="0">
                    <a:solidFill>
                      <a:schemeClr val="tx1"/>
                    </a:solidFill>
                  </a:rPr>
                  <a:t> n’est </a:t>
                </a:r>
                <a:r>
                  <a:rPr lang="fr-FR" sz="2300" dirty="0">
                    <a:solidFill>
                      <a:schemeClr val="tx1"/>
                    </a:solidFill>
                  </a:rPr>
                  <a:t>qu’une valeur théorique a </a:t>
                </a:r>
                <a:r>
                  <a:rPr lang="fr-FR" sz="2300" dirty="0" smtClean="0">
                    <a:solidFill>
                      <a:schemeClr val="tx1"/>
                    </a:solidFill>
                  </a:rPr>
                  <a:t>vide. En charge on obtient un </a:t>
                </a:r>
                <a:r>
                  <a:rPr lang="fr-FR" sz="2300" dirty="0" err="1" smtClean="0">
                    <a:solidFill>
                      <a:schemeClr val="tx1"/>
                    </a:solidFill>
                  </a:rPr>
                  <a:t>K</a:t>
                </a:r>
                <a:r>
                  <a:rPr lang="fr-FR" sz="1800" dirty="0" err="1" smtClean="0">
                    <a:solidFill>
                      <a:schemeClr val="tx1"/>
                    </a:solidFill>
                  </a:rPr>
                  <a:t>vr</a:t>
                </a:r>
                <a:r>
                  <a:rPr lang="fr-FR" sz="23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sz="23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fr-FR" sz="2300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2300" b="1" dirty="0" smtClean="0">
                    <a:solidFill>
                      <a:schemeClr val="tx1"/>
                    </a:solidFill>
                  </a:rPr>
                  <a:t>793 </a:t>
                </a:r>
                <a:r>
                  <a:rPr lang="fr-FR" sz="2300" dirty="0" err="1" smtClean="0">
                    <a:solidFill>
                      <a:schemeClr val="tx1"/>
                    </a:solidFill>
                  </a:rPr>
                  <a:t>rpm</a:t>
                </a:r>
                <a:r>
                  <a:rPr lang="fr-FR" sz="2300" dirty="0" smtClean="0">
                    <a:solidFill>
                      <a:schemeClr val="tx1"/>
                    </a:solidFill>
                  </a:rPr>
                  <a:t>/v </a:t>
                </a:r>
                <a:r>
                  <a:rPr lang="fr-FR" sz="2300" dirty="0" smtClean="0">
                    <a:solidFill>
                      <a:schemeClr val="tx1"/>
                    </a:solidFill>
                  </a:rPr>
                  <a:t>, on retiendra donc pour l’expérience, cette nouvelle valeur.</a:t>
                </a:r>
                <a:endParaRPr lang="fr-FR" sz="21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8321" y="21642"/>
                <a:ext cx="11059938" cy="6517270"/>
              </a:xfrm>
              <a:blipFill rotWithShape="0">
                <a:blip r:embed="rId3" cstate="print"/>
                <a:stretch>
                  <a:fillRect l="-882" b="-14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26472325"/>
              </p:ext>
            </p:extLst>
          </p:nvPr>
        </p:nvGraphicFramePr>
        <p:xfrm>
          <a:off x="543473" y="1137680"/>
          <a:ext cx="11074786" cy="475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4022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1629" y="1784"/>
            <a:ext cx="8534400" cy="1507067"/>
          </a:xfrm>
        </p:spPr>
        <p:txBody>
          <a:bodyPr>
            <a:normAutofit/>
          </a:bodyPr>
          <a:lstStyle/>
          <a:p>
            <a:r>
              <a:rPr lang="fr-FR" sz="3600" u="sng" dirty="0" smtClean="0">
                <a:solidFill>
                  <a:srgbClr val="0070C0"/>
                </a:solidFill>
              </a:rPr>
              <a:t>II.1) </a:t>
            </a:r>
            <a:r>
              <a:rPr lang="fr-FR" sz="3600" u="sng" dirty="0">
                <a:solidFill>
                  <a:srgbClr val="0070C0"/>
                </a:solidFill>
              </a:rPr>
              <a:t>THEORIE ET MODELE </a:t>
            </a:r>
            <a:r>
              <a:rPr lang="fr-FR" sz="3600" u="sng" dirty="0" smtClean="0">
                <a:solidFill>
                  <a:srgbClr val="0070C0"/>
                </a:solidFill>
              </a:rPr>
              <a:t>RETENU</a:t>
            </a:r>
            <a:endParaRPr lang="fr-FR" sz="3600" u="sng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01629" y="1591973"/>
            <a:ext cx="7755572" cy="4206240"/>
          </a:xfrm>
        </p:spPr>
        <p:txBody>
          <a:bodyPr>
            <a:normAutofit/>
          </a:bodyPr>
          <a:lstStyle/>
          <a:p>
            <a:r>
              <a:rPr lang="fr-FR" sz="2400" u="sng" dirty="0" smtClean="0">
                <a:solidFill>
                  <a:schemeClr val="tx1"/>
                </a:solidFill>
              </a:rPr>
              <a:t>Théorie de Froude : </a:t>
            </a:r>
          </a:p>
          <a:p>
            <a:pPr marL="0" indent="0">
              <a:buNone/>
            </a:pPr>
            <a:r>
              <a:rPr lang="fr-F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Hypothèse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1"/>
                </a:solidFill>
              </a:rPr>
              <a:t>Ecoulement irrotationnel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1"/>
                </a:solidFill>
              </a:rPr>
              <a:t>Fluide incompressible ( air 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1"/>
                </a:solidFill>
              </a:rPr>
              <a:t>Hélice considérée comme un disque uniforme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chemeClr val="tx1"/>
                </a:solidFill>
              </a:rPr>
              <a:t>Flux unidirectionnel</a:t>
            </a:r>
          </a:p>
          <a:p>
            <a:pPr marL="0" indent="0">
              <a:buNone/>
            </a:pPr>
            <a:r>
              <a:rPr lang="fr-FR" sz="2000" dirty="0" smtClean="0">
                <a:solidFill>
                  <a:schemeClr val="tx1"/>
                </a:solidFill>
              </a:rPr>
              <a:t>Pour pouvoir exploiter les relations de cette théorie, il nous faut connaître les vitesse à certains endroits, on utilise donc un </a:t>
            </a:r>
            <a:r>
              <a:rPr lang="fr-FR" sz="2000" u="sng" dirty="0" smtClean="0">
                <a:solidFill>
                  <a:schemeClr val="tx1"/>
                </a:solidFill>
              </a:rPr>
              <a:t>anémomètre.</a:t>
            </a:r>
            <a:endParaRPr lang="fr-FR" sz="3600" u="sng" dirty="0" smtClean="0">
              <a:solidFill>
                <a:schemeClr val="tx1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/>
          <a:srcRect r="21559" b="35593"/>
          <a:stretch/>
        </p:blipFill>
        <p:spPr>
          <a:xfrm rot="10800000">
            <a:off x="3101196" y="4519956"/>
            <a:ext cx="3353886" cy="1664969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6</a:t>
            </a:fld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xmlns="" val="319765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3632" y="4749523"/>
            <a:ext cx="8534400" cy="3615267"/>
          </a:xfrm>
        </p:spPr>
        <p:txBody>
          <a:bodyPr/>
          <a:lstStyle/>
          <a:p>
            <a:r>
              <a:rPr lang="fr-FR" sz="2000" dirty="0">
                <a:solidFill>
                  <a:schemeClr val="tx1"/>
                </a:solidFill>
              </a:rPr>
              <a:t>En </a:t>
            </a:r>
            <a:r>
              <a:rPr lang="fr-FR" sz="2000" dirty="0" smtClean="0">
                <a:solidFill>
                  <a:schemeClr val="tx1"/>
                </a:solidFill>
              </a:rPr>
              <a:t>supposant </a:t>
            </a:r>
            <a:r>
              <a:rPr lang="fr-FR" sz="2000" dirty="0">
                <a:solidFill>
                  <a:schemeClr val="tx1"/>
                </a:solidFill>
              </a:rPr>
              <a:t>un écoulement </a:t>
            </a:r>
            <a:r>
              <a:rPr lang="fr-FR" sz="2000" dirty="0" smtClean="0">
                <a:solidFill>
                  <a:schemeClr val="tx1"/>
                </a:solidFill>
              </a:rPr>
              <a:t>irrotationnel </a:t>
            </a:r>
            <a:r>
              <a:rPr lang="fr-FR" sz="2000" dirty="0">
                <a:solidFill>
                  <a:schemeClr val="tx1"/>
                </a:solidFill>
              </a:rPr>
              <a:t>et un fluide ( air) incompressible, à partir d’un bilan de quantité de mouvement, on a comme </a:t>
            </a:r>
            <a:r>
              <a:rPr lang="fr-FR" sz="2000" dirty="0" smtClean="0">
                <a:solidFill>
                  <a:schemeClr val="tx1"/>
                </a:solidFill>
              </a:rPr>
              <a:t>poussée et coefficient de portance :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ZoneTexte 3"/>
              <p:cNvSpPr txBox="1"/>
              <p:nvPr/>
            </p:nvSpPr>
            <p:spPr>
              <a:xfrm>
                <a:off x="982365" y="5720322"/>
                <a:ext cx="10159247" cy="9189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 smtClean="0"/>
                  <a:t>P= </a:t>
                </a:r>
                <a:r>
                  <a:rPr lang="el-GR" sz="2800" dirty="0" smtClean="0"/>
                  <a:t>ρ</a:t>
                </a:r>
                <a:r>
                  <a:rPr lang="fr-FR" dirty="0" smtClean="0"/>
                  <a:t>air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fr-FR" sz="2800" dirty="0" err="1" smtClean="0"/>
                  <a:t>S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fr-FR" sz="2800" dirty="0" smtClean="0"/>
                  <a:t>V</a:t>
                </a:r>
                <a:r>
                  <a:rPr lang="fr-FR" sz="1600" dirty="0" smtClean="0"/>
                  <a:t>1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fr-FR" sz="2800" dirty="0" smtClean="0"/>
                  <a:t>V</a:t>
                </a:r>
                <a:r>
                  <a:rPr lang="fr-FR" sz="1400" dirty="0" smtClean="0"/>
                  <a:t>2  </a:t>
                </a:r>
                <a:r>
                  <a:rPr lang="fr-FR" sz="2400" dirty="0" smtClean="0"/>
                  <a:t>   		Cp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f>
                          <m:fPr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𝑎𝑖𝑟</m:t>
                            </m:r>
                          </m:sub>
                        </m:s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400" b="0" i="1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</m:d>
                          </m:e>
                          <m:sup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den>
                    </m:f>
                  </m:oMath>
                </a14:m>
                <a:r>
                  <a:rPr lang="fr-FR" sz="2400" dirty="0" smtClean="0"/>
                  <a:t> , où S = </a:t>
                </a:r>
                <a:r>
                  <a:rPr lang="el-GR" sz="2400" dirty="0" smtClean="0"/>
                  <a:t>π</a:t>
                </a:r>
                <a:r>
                  <a:rPr lang="fr-FR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</m:oMath>
                </a14:m>
                <a:r>
                  <a:rPr lang="fr-FR" sz="2400" dirty="0" smtClean="0"/>
                  <a:t>R²= 0,05 m²</a:t>
                </a:r>
                <a:endParaRPr lang="fr-FR" sz="1600" dirty="0" smtClean="0"/>
              </a:p>
              <a:p>
                <a:endParaRPr lang="fr-FR" sz="1050" b="1" dirty="0"/>
              </a:p>
            </p:txBody>
          </p:sp>
        </mc:Choice>
        <mc:Fallback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365" y="5720322"/>
                <a:ext cx="10159247" cy="918906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l="-1138" t="-196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llipse 4"/>
          <p:cNvSpPr/>
          <p:nvPr/>
        </p:nvSpPr>
        <p:spPr>
          <a:xfrm>
            <a:off x="3374777" y="1938616"/>
            <a:ext cx="1681317" cy="65890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 6"/>
          <p:cNvSpPr/>
          <p:nvPr/>
        </p:nvSpPr>
        <p:spPr>
          <a:xfrm flipH="1">
            <a:off x="4613651" y="295700"/>
            <a:ext cx="610645" cy="4155141"/>
          </a:xfrm>
          <a:custGeom>
            <a:avLst/>
            <a:gdLst>
              <a:gd name="connsiteX0" fmla="*/ 55845 w 610645"/>
              <a:gd name="connsiteY0" fmla="*/ 0 h 4155141"/>
              <a:gd name="connsiteX1" fmla="*/ 42398 w 610645"/>
              <a:gd name="connsiteY1" fmla="*/ 1586753 h 4155141"/>
              <a:gd name="connsiteX2" fmla="*/ 526492 w 610645"/>
              <a:gd name="connsiteY2" fmla="*/ 2918012 h 4155141"/>
              <a:gd name="connsiteX3" fmla="*/ 607174 w 610645"/>
              <a:gd name="connsiteY3" fmla="*/ 4155141 h 415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45" h="4155141">
                <a:moveTo>
                  <a:pt x="55845" y="0"/>
                </a:moveTo>
                <a:cubicBezTo>
                  <a:pt x="9901" y="550209"/>
                  <a:pt x="-36043" y="1100418"/>
                  <a:pt x="42398" y="1586753"/>
                </a:cubicBezTo>
                <a:cubicBezTo>
                  <a:pt x="120839" y="2073088"/>
                  <a:pt x="432363" y="2489947"/>
                  <a:pt x="526492" y="2918012"/>
                </a:cubicBezTo>
                <a:cubicBezTo>
                  <a:pt x="620621" y="3346077"/>
                  <a:pt x="613897" y="3937747"/>
                  <a:pt x="607174" y="415514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 7"/>
          <p:cNvSpPr/>
          <p:nvPr/>
        </p:nvSpPr>
        <p:spPr>
          <a:xfrm>
            <a:off x="3206575" y="295700"/>
            <a:ext cx="610645" cy="4155141"/>
          </a:xfrm>
          <a:custGeom>
            <a:avLst/>
            <a:gdLst>
              <a:gd name="connsiteX0" fmla="*/ 55845 w 610645"/>
              <a:gd name="connsiteY0" fmla="*/ 0 h 4155141"/>
              <a:gd name="connsiteX1" fmla="*/ 42398 w 610645"/>
              <a:gd name="connsiteY1" fmla="*/ 1586753 h 4155141"/>
              <a:gd name="connsiteX2" fmla="*/ 526492 w 610645"/>
              <a:gd name="connsiteY2" fmla="*/ 2918012 h 4155141"/>
              <a:gd name="connsiteX3" fmla="*/ 607174 w 610645"/>
              <a:gd name="connsiteY3" fmla="*/ 4155141 h 415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45" h="4155141">
                <a:moveTo>
                  <a:pt x="55845" y="0"/>
                </a:moveTo>
                <a:cubicBezTo>
                  <a:pt x="9901" y="550209"/>
                  <a:pt x="-36043" y="1100418"/>
                  <a:pt x="42398" y="1586753"/>
                </a:cubicBezTo>
                <a:cubicBezTo>
                  <a:pt x="120839" y="2073088"/>
                  <a:pt x="432363" y="2489947"/>
                  <a:pt x="526492" y="2918012"/>
                </a:cubicBezTo>
                <a:cubicBezTo>
                  <a:pt x="620621" y="3346077"/>
                  <a:pt x="613897" y="3937747"/>
                  <a:pt x="607174" y="415514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orme libre 8"/>
          <p:cNvSpPr/>
          <p:nvPr/>
        </p:nvSpPr>
        <p:spPr>
          <a:xfrm flipH="1">
            <a:off x="3603981" y="295700"/>
            <a:ext cx="353421" cy="4276165"/>
          </a:xfrm>
          <a:custGeom>
            <a:avLst/>
            <a:gdLst>
              <a:gd name="connsiteX0" fmla="*/ 336176 w 353421"/>
              <a:gd name="connsiteY0" fmla="*/ 0 h 4276165"/>
              <a:gd name="connsiteX1" fmla="*/ 322729 w 353421"/>
              <a:gd name="connsiteY1" fmla="*/ 1734671 h 4276165"/>
              <a:gd name="connsiteX2" fmla="*/ 53788 w 353421"/>
              <a:gd name="connsiteY2" fmla="*/ 2622177 h 4276165"/>
              <a:gd name="connsiteX3" fmla="*/ 0 w 353421"/>
              <a:gd name="connsiteY3" fmla="*/ 4276165 h 427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421" h="4276165">
                <a:moveTo>
                  <a:pt x="336176" y="0"/>
                </a:moveTo>
                <a:cubicBezTo>
                  <a:pt x="352985" y="648821"/>
                  <a:pt x="369794" y="1297642"/>
                  <a:pt x="322729" y="1734671"/>
                </a:cubicBezTo>
                <a:cubicBezTo>
                  <a:pt x="275664" y="2171701"/>
                  <a:pt x="107576" y="2198595"/>
                  <a:pt x="53788" y="2622177"/>
                </a:cubicBezTo>
                <a:cubicBezTo>
                  <a:pt x="0" y="3045759"/>
                  <a:pt x="29135" y="4170830"/>
                  <a:pt x="0" y="427616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orme libre 9"/>
          <p:cNvSpPr/>
          <p:nvPr/>
        </p:nvSpPr>
        <p:spPr>
          <a:xfrm>
            <a:off x="4470832" y="307376"/>
            <a:ext cx="353421" cy="4276165"/>
          </a:xfrm>
          <a:custGeom>
            <a:avLst/>
            <a:gdLst>
              <a:gd name="connsiteX0" fmla="*/ 336176 w 353421"/>
              <a:gd name="connsiteY0" fmla="*/ 0 h 4276165"/>
              <a:gd name="connsiteX1" fmla="*/ 322729 w 353421"/>
              <a:gd name="connsiteY1" fmla="*/ 1734671 h 4276165"/>
              <a:gd name="connsiteX2" fmla="*/ 53788 w 353421"/>
              <a:gd name="connsiteY2" fmla="*/ 2622177 h 4276165"/>
              <a:gd name="connsiteX3" fmla="*/ 0 w 353421"/>
              <a:gd name="connsiteY3" fmla="*/ 4276165 h 4276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421" h="4276165">
                <a:moveTo>
                  <a:pt x="336176" y="0"/>
                </a:moveTo>
                <a:cubicBezTo>
                  <a:pt x="352985" y="648821"/>
                  <a:pt x="369794" y="1297642"/>
                  <a:pt x="322729" y="1734671"/>
                </a:cubicBezTo>
                <a:cubicBezTo>
                  <a:pt x="275664" y="2171701"/>
                  <a:pt x="107576" y="2198595"/>
                  <a:pt x="53788" y="2622177"/>
                </a:cubicBezTo>
                <a:cubicBezTo>
                  <a:pt x="0" y="3045759"/>
                  <a:pt x="29135" y="4170830"/>
                  <a:pt x="0" y="427616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4215435" y="295700"/>
            <a:ext cx="0" cy="4442147"/>
          </a:xfrm>
          <a:prstGeom prst="line">
            <a:avLst/>
          </a:prstGeom>
          <a:ln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èche vers le haut 19"/>
          <p:cNvSpPr/>
          <p:nvPr/>
        </p:nvSpPr>
        <p:spPr>
          <a:xfrm>
            <a:off x="4039240" y="307376"/>
            <a:ext cx="342298" cy="1958539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Poussée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5224295" y="2063248"/>
            <a:ext cx="1956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Disque hélice de surface </a:t>
            </a:r>
            <a:r>
              <a:rPr lang="fr-FR" b="1" dirty="0" smtClean="0"/>
              <a:t>S</a:t>
            </a:r>
            <a:endParaRPr lang="fr-FR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3059243" y="2412856"/>
            <a:ext cx="663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V</a:t>
            </a:r>
            <a:r>
              <a:rPr lang="fr-FR" sz="1050" b="1" dirty="0" smtClean="0"/>
              <a:t>1</a:t>
            </a:r>
            <a:endParaRPr lang="fr-FR" sz="105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3139815" y="3992885"/>
            <a:ext cx="654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V</a:t>
            </a:r>
            <a:r>
              <a:rPr lang="fr-FR" sz="1050" b="1" dirty="0" smtClean="0"/>
              <a:t>2</a:t>
            </a:r>
            <a:endParaRPr lang="fr-FR" sz="1050" b="1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8879541" y="6358741"/>
            <a:ext cx="2743200" cy="365125"/>
          </a:xfrm>
        </p:spPr>
        <p:txBody>
          <a:bodyPr/>
          <a:lstStyle/>
          <a:p>
            <a:fld id="{229EED97-89BC-4AAB-8262-241DC88FD0BB}" type="slidenum">
              <a:rPr lang="fr-FR" sz="2000" smtClean="0"/>
              <a:pPr/>
              <a:t>7</a:t>
            </a:fld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xmlns="" val="1275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7733" y="-164022"/>
            <a:ext cx="8534400" cy="1507067"/>
          </a:xfrm>
        </p:spPr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II.2) RESULTAT EXPERIMENTAL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7733" y="958444"/>
            <a:ext cx="8534400" cy="2498201"/>
          </a:xfrm>
        </p:spPr>
        <p:txBody>
          <a:bodyPr/>
          <a:lstStyle/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Le principe de l’expérience est le suivant :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7733" y="5039595"/>
            <a:ext cx="4335824" cy="996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     Balance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095072" y="4275321"/>
            <a:ext cx="736979" cy="76427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Accolade ouvrante 7"/>
          <p:cNvSpPr/>
          <p:nvPr/>
        </p:nvSpPr>
        <p:spPr>
          <a:xfrm rot="10800000">
            <a:off x="2959272" y="4275321"/>
            <a:ext cx="600501" cy="764274"/>
          </a:xfrm>
          <a:prstGeom prst="leftBrace">
            <a:avLst/>
          </a:prstGeom>
          <a:noFill/>
          <a:ln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416277" y="4435366"/>
            <a:ext cx="25186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Moteur + hélice</a:t>
            </a:r>
            <a:endParaRPr lang="fr-FR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Flèche vers le haut 12"/>
          <p:cNvSpPr/>
          <p:nvPr/>
        </p:nvSpPr>
        <p:spPr>
          <a:xfrm>
            <a:off x="2129384" y="2801414"/>
            <a:ext cx="655093" cy="190837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2"/>
                </a:solidFill>
              </a:rPr>
              <a:t>PORTANCE</a:t>
            </a:r>
            <a:endParaRPr lang="fr-FR" sz="1200" dirty="0">
              <a:solidFill>
                <a:schemeClr val="bg2"/>
              </a:solidFill>
            </a:endParaRPr>
          </a:p>
        </p:txBody>
      </p:sp>
      <p:sp>
        <p:nvSpPr>
          <p:cNvPr id="12" name="Flèche vers le bas 11"/>
          <p:cNvSpPr/>
          <p:nvPr/>
        </p:nvSpPr>
        <p:spPr>
          <a:xfrm>
            <a:off x="2129384" y="4803540"/>
            <a:ext cx="627797" cy="144984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bg2"/>
                </a:solidFill>
              </a:rPr>
              <a:t>PO</a:t>
            </a:r>
          </a:p>
          <a:p>
            <a:pPr algn="ctr"/>
            <a:r>
              <a:rPr lang="fr-FR" sz="1100" dirty="0" smtClean="0">
                <a:solidFill>
                  <a:schemeClr val="bg2"/>
                </a:solidFill>
              </a:rPr>
              <a:t>I</a:t>
            </a:r>
          </a:p>
          <a:p>
            <a:pPr algn="ctr"/>
            <a:r>
              <a:rPr lang="fr-FR" sz="1100" dirty="0" smtClean="0">
                <a:solidFill>
                  <a:schemeClr val="bg2"/>
                </a:solidFill>
              </a:rPr>
              <a:t>DS</a:t>
            </a:r>
            <a:endParaRPr lang="fr-FR" sz="1100" dirty="0">
              <a:solidFill>
                <a:schemeClr val="bg2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1670" y="2578281"/>
            <a:ext cx="5763678" cy="371417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8</a:t>
            </a:fld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xmlns="" val="71618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D97-89BC-4AAB-8262-241DC88FD0BB}" type="slidenum">
              <a:rPr lang="fr-FR" sz="2000" smtClean="0"/>
              <a:pPr/>
              <a:t>9</a:t>
            </a:fld>
            <a:endParaRPr lang="fr-FR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42587517"/>
              </p:ext>
            </p:extLst>
          </p:nvPr>
        </p:nvGraphicFramePr>
        <p:xfrm>
          <a:off x="150125" y="177421"/>
          <a:ext cx="6509982" cy="6544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11288724"/>
              </p:ext>
            </p:extLst>
          </p:nvPr>
        </p:nvGraphicFramePr>
        <p:xfrm>
          <a:off x="6484961" y="177420"/>
          <a:ext cx="5707039" cy="6680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2003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</TotalTime>
  <Words>496</Words>
  <Application>Microsoft Office PowerPoint</Application>
  <PresentationFormat>Personnalisé</PresentationFormat>
  <Paragraphs>110</Paragraphs>
  <Slides>11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  SOMMAIRE </vt:lpstr>
      <vt:lpstr>I.1) CONTEXTE </vt:lpstr>
      <vt:lpstr>I.2) CHOIX DU MOTEUR/PALES </vt:lpstr>
      <vt:lpstr>I.3) VERIFICATION DES DONNEES CONSTRUCTEURS</vt:lpstr>
      <vt:lpstr>Diapositive 5</vt:lpstr>
      <vt:lpstr>II.1) THEORIE ET MODELE RETENU</vt:lpstr>
      <vt:lpstr>Diapositive 7</vt:lpstr>
      <vt:lpstr>II.2) RESULTAT EXPERIMENTAL</vt:lpstr>
      <vt:lpstr>Diapositive 9</vt:lpstr>
      <vt:lpstr>III. Comparaison</vt:lpstr>
      <vt:lpstr>IV. 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Portance des pales</dc:title>
  <dc:creator>Bilel AMAMOU</dc:creator>
  <cp:lastModifiedBy>Laurent PIETRI</cp:lastModifiedBy>
  <cp:revision>79</cp:revision>
  <dcterms:created xsi:type="dcterms:W3CDTF">2016-05-23T18:49:26Z</dcterms:created>
  <dcterms:modified xsi:type="dcterms:W3CDTF">2016-06-27T12:41:48Z</dcterms:modified>
</cp:coreProperties>
</file>