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4" r:id="rId6"/>
    <p:sldId id="261" r:id="rId7"/>
    <p:sldId id="265" r:id="rId8"/>
    <p:sldId id="266" r:id="rId9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lène Grolaire" initials="SG" lastIdx="4" clrIdx="0">
    <p:extLst>
      <p:ext uri="{19B8F6BF-5375-455C-9EA6-DF929625EA0E}">
        <p15:presenceInfo xmlns="" xmlns:p15="http://schemas.microsoft.com/office/powerpoint/2012/main" userId="1f1644561562d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FF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068" y="-5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G:\TIPE\r&#233;solution%20num&#233;rique\Nombrescaract&#233;ristique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G:\TIPE\r&#233;solution%20num&#233;rique\Nombrescaract&#233;ristique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G:\TIPE\r&#233;solution%20num&#233;rique\Nombrescaract&#233;ristiqu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0.15476155473097608"/>
          <c:y val="5.5015941627180175E-2"/>
          <c:w val="0.81237810172906855"/>
          <c:h val="0.78792201204758572"/>
        </c:manualLayout>
      </c:layout>
      <c:scatterChart>
        <c:scatterStyle val="lineMarker"/>
        <c:ser>
          <c:idx val="0"/>
          <c:order val="0"/>
          <c:tx>
            <c:v>Glycérine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ED11B3"/>
              </a:solidFill>
              <a:ln w="9525">
                <a:solidFill>
                  <a:srgbClr val="ED11B3"/>
                </a:solidFill>
              </a:ln>
              <a:effectLst/>
            </c:spPr>
          </c:marker>
          <c:xVal>
            <c:numRef>
              <c:f>Feuil2!$D$8:$H$8</c:f>
              <c:numCache>
                <c:formatCode>General</c:formatCode>
                <c:ptCount val="5"/>
                <c:pt idx="0">
                  <c:v>19</c:v>
                </c:pt>
                <c:pt idx="1">
                  <c:v>22</c:v>
                </c:pt>
                <c:pt idx="2">
                  <c:v>26</c:v>
                </c:pt>
                <c:pt idx="3">
                  <c:v>30.5</c:v>
                </c:pt>
                <c:pt idx="4">
                  <c:v>38</c:v>
                </c:pt>
              </c:numCache>
            </c:numRef>
          </c:xVal>
          <c:yVal>
            <c:numRef>
              <c:f>Feuil2!$D$11:$H$11</c:f>
              <c:numCache>
                <c:formatCode>General</c:formatCode>
                <c:ptCount val="5"/>
                <c:pt idx="0">
                  <c:v>26.8</c:v>
                </c:pt>
                <c:pt idx="1">
                  <c:v>42.77</c:v>
                </c:pt>
                <c:pt idx="2">
                  <c:v>79.599999999999994</c:v>
                </c:pt>
                <c:pt idx="3">
                  <c:v>95.88</c:v>
                </c:pt>
                <c:pt idx="4">
                  <c:v>171</c:v>
                </c:pt>
              </c:numCache>
            </c:numRef>
          </c:yVal>
        </c:ser>
        <c:ser>
          <c:idx val="1"/>
          <c:order val="1"/>
          <c:tx>
            <c:v>Eau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xVal>
            <c:numRef>
              <c:f>Feuil2!$C$8:$H$8</c:f>
              <c:numCache>
                <c:formatCode>General</c:formatCode>
                <c:ptCount val="6"/>
                <c:pt idx="0">
                  <c:v>16</c:v>
                </c:pt>
                <c:pt idx="1">
                  <c:v>19</c:v>
                </c:pt>
                <c:pt idx="2">
                  <c:v>22</c:v>
                </c:pt>
                <c:pt idx="3">
                  <c:v>26</c:v>
                </c:pt>
                <c:pt idx="4">
                  <c:v>30.5</c:v>
                </c:pt>
                <c:pt idx="5">
                  <c:v>38</c:v>
                </c:pt>
              </c:numCache>
            </c:numRef>
          </c:xVal>
          <c:yVal>
            <c:numRef>
              <c:f>Feuil2!$C$10:$H$10</c:f>
              <c:numCache>
                <c:formatCode>General</c:formatCode>
                <c:ptCount val="6"/>
                <c:pt idx="0">
                  <c:v>114</c:v>
                </c:pt>
                <c:pt idx="1">
                  <c:v>124.8</c:v>
                </c:pt>
                <c:pt idx="2">
                  <c:v>150.5</c:v>
                </c:pt>
                <c:pt idx="3">
                  <c:v>165.6</c:v>
                </c:pt>
                <c:pt idx="4">
                  <c:v>191.6</c:v>
                </c:pt>
                <c:pt idx="5">
                  <c:v>226</c:v>
                </c:pt>
              </c:numCache>
            </c:numRef>
          </c:yVal>
        </c:ser>
        <c:ser>
          <c:idx val="2"/>
          <c:order val="2"/>
          <c:tx>
            <c:v>Ethanol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8"/>
            <c:spPr>
              <a:solidFill>
                <a:schemeClr val="accent6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Feuil2!$B$8:$H$8</c:f>
              <c:numCache>
                <c:formatCode>General</c:formatCode>
                <c:ptCount val="7"/>
                <c:pt idx="0">
                  <c:v>12</c:v>
                </c:pt>
                <c:pt idx="1">
                  <c:v>16</c:v>
                </c:pt>
                <c:pt idx="2">
                  <c:v>19</c:v>
                </c:pt>
                <c:pt idx="3">
                  <c:v>22</c:v>
                </c:pt>
                <c:pt idx="4">
                  <c:v>26</c:v>
                </c:pt>
                <c:pt idx="5">
                  <c:v>30.5</c:v>
                </c:pt>
                <c:pt idx="6">
                  <c:v>38</c:v>
                </c:pt>
              </c:numCache>
            </c:numRef>
          </c:xVal>
          <c:yVal>
            <c:numRef>
              <c:f>Feuil2!$B$9:$H$9</c:f>
              <c:numCache>
                <c:formatCode>General</c:formatCode>
                <c:ptCount val="7"/>
                <c:pt idx="0">
                  <c:v>117.61999999999999</c:v>
                </c:pt>
                <c:pt idx="1">
                  <c:v>136.37</c:v>
                </c:pt>
                <c:pt idx="2">
                  <c:v>151.6</c:v>
                </c:pt>
                <c:pt idx="3">
                  <c:v>167.5</c:v>
                </c:pt>
                <c:pt idx="4">
                  <c:v>172.4</c:v>
                </c:pt>
                <c:pt idx="5">
                  <c:v>186.3</c:v>
                </c:pt>
                <c:pt idx="6">
                  <c:v>202.1</c:v>
                </c:pt>
              </c:numCache>
            </c:numRef>
          </c:yVal>
        </c:ser>
        <c:axId val="57735808"/>
        <c:axId val="58024704"/>
      </c:scatterChart>
      <c:valAx>
        <c:axId val="5773580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/>
                  <a:t>diamètre du tube (mm)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8024704"/>
        <c:crosses val="autoZero"/>
        <c:crossBetween val="midCat"/>
      </c:valAx>
      <c:valAx>
        <c:axId val="5802470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200" dirty="0"/>
                  <a:t>Vitesse d'ascension (mm/s</a:t>
                </a:r>
                <a:r>
                  <a:rPr lang="fr-FR" dirty="0"/>
                  <a:t>)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7735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0.21630737139474041"/>
          <c:y val="5.8100268323683091E-2"/>
          <c:w val="0.73622449850282723"/>
          <c:h val="0.82967670071776278"/>
        </c:manualLayout>
      </c:layout>
      <c:scatterChart>
        <c:scatterStyle val="smoothMarker"/>
        <c:ser>
          <c:idx val="0"/>
          <c:order val="0"/>
          <c:tx>
            <c:v>eauth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Feuil2!$B$2:$H$2</c:f>
              <c:numCache>
                <c:formatCode>General</c:formatCode>
                <c:ptCount val="7"/>
                <c:pt idx="0">
                  <c:v>12</c:v>
                </c:pt>
                <c:pt idx="1">
                  <c:v>16</c:v>
                </c:pt>
                <c:pt idx="2">
                  <c:v>19</c:v>
                </c:pt>
                <c:pt idx="3">
                  <c:v>22</c:v>
                </c:pt>
                <c:pt idx="4">
                  <c:v>26</c:v>
                </c:pt>
                <c:pt idx="5">
                  <c:v>30.5</c:v>
                </c:pt>
                <c:pt idx="6">
                  <c:v>38</c:v>
                </c:pt>
              </c:numCache>
            </c:numRef>
          </c:xVal>
          <c:yVal>
            <c:numRef>
              <c:f>Feuil2!$B$4:$H$4</c:f>
              <c:numCache>
                <c:formatCode>0.00</c:formatCode>
                <c:ptCount val="7"/>
                <c:pt idx="0">
                  <c:v>75.482766245017828</c:v>
                </c:pt>
                <c:pt idx="1">
                  <c:v>87.159990821477251</c:v>
                </c:pt>
                <c:pt idx="2">
                  <c:v>94.980397977688</c:v>
                </c:pt>
                <c:pt idx="3">
                  <c:v>102.20414864378061</c:v>
                </c:pt>
                <c:pt idx="4">
                  <c:v>111.10762350082017</c:v>
                </c:pt>
                <c:pt idx="5">
                  <c:v>120.3391956097431</c:v>
                </c:pt>
                <c:pt idx="6">
                  <c:v>134.32256697964047</c:v>
                </c:pt>
              </c:numCache>
            </c:numRef>
          </c:yVal>
          <c:smooth val="1"/>
        </c:ser>
        <c:ser>
          <c:idx val="1"/>
          <c:order val="1"/>
          <c:tx>
            <c:v>eauexp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xVal>
            <c:numRef>
              <c:f>Feuil2!$B$2:$H$2</c:f>
              <c:numCache>
                <c:formatCode>General</c:formatCode>
                <c:ptCount val="7"/>
                <c:pt idx="0">
                  <c:v>12</c:v>
                </c:pt>
                <c:pt idx="1">
                  <c:v>16</c:v>
                </c:pt>
                <c:pt idx="2">
                  <c:v>19</c:v>
                </c:pt>
                <c:pt idx="3">
                  <c:v>22</c:v>
                </c:pt>
                <c:pt idx="4">
                  <c:v>26</c:v>
                </c:pt>
                <c:pt idx="5">
                  <c:v>30.5</c:v>
                </c:pt>
                <c:pt idx="6">
                  <c:v>38</c:v>
                </c:pt>
              </c:numCache>
            </c:numRef>
          </c:xVal>
          <c:yVal>
            <c:numRef>
              <c:f>Feuil2!$B$3:$H$3</c:f>
              <c:numCache>
                <c:formatCode>General</c:formatCode>
                <c:ptCount val="7"/>
                <c:pt idx="1">
                  <c:v>114</c:v>
                </c:pt>
                <c:pt idx="2">
                  <c:v>124.8</c:v>
                </c:pt>
                <c:pt idx="3">
                  <c:v>150.5</c:v>
                </c:pt>
                <c:pt idx="4">
                  <c:v>165.6</c:v>
                </c:pt>
                <c:pt idx="5">
                  <c:v>191.6</c:v>
                </c:pt>
                <c:pt idx="6">
                  <c:v>226</c:v>
                </c:pt>
              </c:numCache>
            </c:numRef>
          </c:yVal>
          <c:smooth val="1"/>
        </c:ser>
        <c:axId val="58436224"/>
        <c:axId val="58442496"/>
      </c:scatterChart>
      <c:valAx>
        <c:axId val="58436224"/>
        <c:scaling>
          <c:orientation val="minMax"/>
          <c:min val="1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diamètre du tube (mm)</a:t>
                </a:r>
              </a:p>
            </c:rich>
          </c:tx>
          <c:layout>
            <c:manualLayout>
              <c:xMode val="edge"/>
              <c:yMode val="edge"/>
              <c:x val="0.42527801524824876"/>
              <c:y val="0.74707406743235805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8442496"/>
        <c:crosses val="autoZero"/>
        <c:crossBetween val="midCat"/>
      </c:valAx>
      <c:valAx>
        <c:axId val="5844249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Vitesse d'ascension (mm/s)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84362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0.21501135145731351"/>
          <c:y val="5.0925925925925923E-2"/>
          <c:w val="0.73898845932901158"/>
          <c:h val="0.77743514156194593"/>
        </c:manualLayout>
      </c:layout>
      <c:scatterChart>
        <c:scatterStyle val="lineMarker"/>
        <c:ser>
          <c:idx val="2"/>
          <c:order val="0"/>
          <c:tx>
            <c:v>Ethanol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8"/>
            <c:spPr>
              <a:solidFill>
                <a:schemeClr val="accent6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Feuil2!$B$10:$H$10</c:f>
              <c:numCache>
                <c:formatCode>General</c:formatCode>
                <c:ptCount val="7"/>
                <c:pt idx="0">
                  <c:v>12</c:v>
                </c:pt>
                <c:pt idx="1">
                  <c:v>16</c:v>
                </c:pt>
                <c:pt idx="2">
                  <c:v>19</c:v>
                </c:pt>
                <c:pt idx="3">
                  <c:v>22</c:v>
                </c:pt>
                <c:pt idx="4">
                  <c:v>26</c:v>
                </c:pt>
                <c:pt idx="5">
                  <c:v>30.5</c:v>
                </c:pt>
                <c:pt idx="6">
                  <c:v>38</c:v>
                </c:pt>
              </c:numCache>
            </c:numRef>
          </c:xVal>
          <c:yVal>
            <c:numRef>
              <c:f>Feuil2!$B$11:$H$11</c:f>
              <c:numCache>
                <c:formatCode>General</c:formatCode>
                <c:ptCount val="7"/>
                <c:pt idx="0">
                  <c:v>117.61999999999999</c:v>
                </c:pt>
                <c:pt idx="1">
                  <c:v>136.37</c:v>
                </c:pt>
                <c:pt idx="2">
                  <c:v>151.6</c:v>
                </c:pt>
                <c:pt idx="3">
                  <c:v>167.5</c:v>
                </c:pt>
                <c:pt idx="4">
                  <c:v>172.4</c:v>
                </c:pt>
                <c:pt idx="5">
                  <c:v>186.3</c:v>
                </c:pt>
                <c:pt idx="6">
                  <c:v>202.1</c:v>
                </c:pt>
              </c:numCache>
            </c:numRef>
          </c:yVal>
        </c:ser>
        <c:ser>
          <c:idx val="3"/>
          <c:order val="1"/>
          <c:tx>
            <c:v>ethth</c:v>
          </c:tx>
          <c:spPr>
            <a:ln w="158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Feuil2!$B$2:$H$2</c:f>
              <c:numCache>
                <c:formatCode>General</c:formatCode>
                <c:ptCount val="7"/>
                <c:pt idx="0">
                  <c:v>12</c:v>
                </c:pt>
                <c:pt idx="1">
                  <c:v>16</c:v>
                </c:pt>
                <c:pt idx="2">
                  <c:v>19</c:v>
                </c:pt>
                <c:pt idx="3">
                  <c:v>22</c:v>
                </c:pt>
                <c:pt idx="4">
                  <c:v>26</c:v>
                </c:pt>
                <c:pt idx="5">
                  <c:v>30.5</c:v>
                </c:pt>
                <c:pt idx="6">
                  <c:v>38</c:v>
                </c:pt>
              </c:numCache>
            </c:numRef>
          </c:xVal>
          <c:yVal>
            <c:numRef>
              <c:f>Feuil2!$B$6:$H$6</c:f>
              <c:numCache>
                <c:formatCode>0.000</c:formatCode>
                <c:ptCount val="7"/>
                <c:pt idx="0">
                  <c:v>108.0775971235482</c:v>
                </c:pt>
                <c:pt idx="1">
                  <c:v>124.79725958529708</c:v>
                </c:pt>
                <c:pt idx="2">
                  <c:v>135.99466074078055</c:v>
                </c:pt>
                <c:pt idx="3">
                  <c:v>146.3377582854132</c:v>
                </c:pt>
                <c:pt idx="4">
                  <c:v>159.08591546708342</c:v>
                </c:pt>
                <c:pt idx="5">
                  <c:v>172.30384825940484</c:v>
                </c:pt>
                <c:pt idx="6">
                  <c:v>192.32549362993981</c:v>
                </c:pt>
              </c:numCache>
            </c:numRef>
          </c:yVal>
        </c:ser>
        <c:axId val="58467840"/>
        <c:axId val="58469760"/>
      </c:scatterChart>
      <c:valAx>
        <c:axId val="58467840"/>
        <c:scaling>
          <c:orientation val="minMax"/>
          <c:min val="10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diamètre du tube (mm)</a:t>
                </a:r>
              </a:p>
            </c:rich>
          </c:tx>
          <c:layout>
            <c:manualLayout>
              <c:xMode val="edge"/>
              <c:yMode val="edge"/>
              <c:x val="0.34832517081372022"/>
              <c:y val="0.89720210254876009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8469760"/>
        <c:crosses val="autoZero"/>
        <c:crossBetween val="midCat"/>
      </c:valAx>
      <c:valAx>
        <c:axId val="584697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Vitesse d'ascension </a:t>
                </a:r>
                <a:r>
                  <a:rPr lang="fr-FR" dirty="0" smtClean="0"/>
                  <a:t/>
                </a:r>
                <a:br>
                  <a:rPr lang="fr-FR" dirty="0" smtClean="0"/>
                </a:br>
                <a:r>
                  <a:rPr lang="fr-FR" dirty="0" smtClean="0"/>
                  <a:t>(</a:t>
                </a:r>
                <a:r>
                  <a:rPr lang="fr-FR" dirty="0"/>
                  <a:t>mm/s)</a:t>
                </a:r>
              </a:p>
            </c:rich>
          </c:tx>
          <c:layout>
            <c:manualLayout>
              <c:xMode val="edge"/>
              <c:yMode val="edge"/>
              <c:x val="2.4237890120292465E-2"/>
              <c:y val="0.14654652000924151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8467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5-30T08:23:17.538" idx="1">
    <p:pos x="10" y="10"/>
    <p:text>Le Nombre de Froude est le seul nombre adimentionel contenant la vitesse d'ascention de la bulle</p:text>
    <p:extLst>
      <p:ext uri="{C676402C-5697-4E1C-873F-D02D1690AC5C}">
        <p15:threadingInfo xmlns=""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6-15T11:58:02.162" idx="4">
    <p:pos x="10" y="10"/>
    <p:text>écoulement irrotationnel permanent unidirectionnel
negliger la force de tension superficielle permet de dire que Po=Pa=Pg</p:text>
    <p:extLst>
      <p:ext uri="{C676402C-5697-4E1C-873F-D02D1690AC5C}">
        <p15:threadingInfo xmlns=""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2692A7-2A00-4E34-B2DA-82BD323FE3B9}" type="doc">
      <dgm:prSet loTypeId="urn:microsoft.com/office/officeart/2005/8/layout/cycle3" loCatId="cycle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fr-FR"/>
        </a:p>
      </dgm:t>
    </dgm:pt>
    <dgm:pt modelId="{58F10563-D040-4FFA-A040-AA2FEC05FE77}">
      <dgm:prSet custT="1"/>
      <dgm:spPr>
        <a:solidFill>
          <a:schemeClr val="bg1">
            <a:lumMod val="85000"/>
            <a:alpha val="32000"/>
          </a:schemeClr>
        </a:solidFill>
      </dgm:spPr>
      <dgm:t>
        <a:bodyPr/>
        <a:lstStyle/>
        <a:p>
          <a:pPr algn="ctr" rtl="0"/>
          <a:r>
            <a:rPr lang="fr-FR" sz="1600" dirty="0" smtClean="0">
              <a:solidFill>
                <a:schemeClr val="tx1"/>
              </a:solidFill>
            </a:rPr>
            <a:t>Variation des paramètres :</a:t>
          </a:r>
          <a:endParaRPr lang="fr-FR" sz="1600" dirty="0">
            <a:solidFill>
              <a:schemeClr val="tx1"/>
            </a:solidFill>
          </a:endParaRPr>
        </a:p>
      </dgm:t>
    </dgm:pt>
    <dgm:pt modelId="{7F416519-DAD3-491C-AC2D-FB421ACE71F8}" type="parTrans" cxnId="{D48DBC51-AF83-4793-9022-92B7CBD539E0}">
      <dgm:prSet/>
      <dgm:spPr/>
      <dgm:t>
        <a:bodyPr/>
        <a:lstStyle/>
        <a:p>
          <a:endParaRPr lang="fr-FR"/>
        </a:p>
      </dgm:t>
    </dgm:pt>
    <dgm:pt modelId="{6BA7B823-8BB6-477B-AE66-090F37BB7D8D}" type="sibTrans" cxnId="{D48DBC51-AF83-4793-9022-92B7CBD539E0}">
      <dgm:prSet/>
      <dgm:spPr>
        <a:pattFill prst="pct60">
          <a:fgClr>
            <a:schemeClr val="bg2">
              <a:lumMod val="75000"/>
            </a:schemeClr>
          </a:fgClr>
          <a:bgClr>
            <a:schemeClr val="bg1"/>
          </a:bgClr>
        </a:pattFill>
      </dgm:spPr>
      <dgm:t>
        <a:bodyPr/>
        <a:lstStyle/>
        <a:p>
          <a:endParaRPr lang="fr-FR"/>
        </a:p>
      </dgm:t>
    </dgm:pt>
    <dgm:pt modelId="{5C4373B4-9B35-46ED-AB3D-13C5A43F684B}">
      <dgm:prSet custT="1"/>
      <dgm:spPr>
        <a:solidFill>
          <a:schemeClr val="bg1">
            <a:lumMod val="85000"/>
            <a:alpha val="32000"/>
          </a:schemeClr>
        </a:solidFill>
      </dgm:spPr>
      <dgm:t>
        <a:bodyPr/>
        <a:lstStyle/>
        <a:p>
          <a:pPr algn="l" rtl="0"/>
          <a:r>
            <a:rPr lang="fr-FR" sz="1050" dirty="0" smtClean="0">
              <a:solidFill>
                <a:schemeClr val="tx1"/>
              </a:solidFill>
            </a:rPr>
            <a:t> </a:t>
          </a:r>
          <a:r>
            <a:rPr lang="fr-FR" sz="1200" dirty="0" smtClean="0">
              <a:solidFill>
                <a:schemeClr val="tx1"/>
              </a:solidFill>
            </a:rPr>
            <a:t>diamètre du tube</a:t>
          </a:r>
          <a:endParaRPr lang="fr-FR" sz="1200" dirty="0">
            <a:solidFill>
              <a:schemeClr val="tx1"/>
            </a:solidFill>
          </a:endParaRPr>
        </a:p>
      </dgm:t>
    </dgm:pt>
    <dgm:pt modelId="{A21886F0-EB6D-4E54-B3BD-8D641C406EBA}" type="parTrans" cxnId="{23EC2117-5474-4A2E-9DC5-CAA68C9C11CC}">
      <dgm:prSet/>
      <dgm:spPr/>
      <dgm:t>
        <a:bodyPr/>
        <a:lstStyle/>
        <a:p>
          <a:endParaRPr lang="fr-FR"/>
        </a:p>
      </dgm:t>
    </dgm:pt>
    <dgm:pt modelId="{E5CDD11C-61DA-43A3-A52B-5C0E3C1630C6}" type="sibTrans" cxnId="{23EC2117-5474-4A2E-9DC5-CAA68C9C11CC}">
      <dgm:prSet/>
      <dgm:spPr/>
      <dgm:t>
        <a:bodyPr/>
        <a:lstStyle/>
        <a:p>
          <a:endParaRPr lang="fr-FR"/>
        </a:p>
      </dgm:t>
    </dgm:pt>
    <dgm:pt modelId="{AB3251FB-A3B8-4066-8C03-24F47B6CAC1E}">
      <dgm:prSet custT="1"/>
      <dgm:spPr>
        <a:solidFill>
          <a:schemeClr val="bg1">
            <a:lumMod val="85000"/>
            <a:alpha val="32000"/>
          </a:schemeClr>
        </a:solidFill>
      </dgm:spPr>
      <dgm:t>
        <a:bodyPr/>
        <a:lstStyle/>
        <a:p>
          <a:pPr algn="l" rtl="0"/>
          <a:r>
            <a:rPr lang="fr-FR" sz="1200" dirty="0" smtClean="0">
              <a:solidFill>
                <a:schemeClr val="tx1"/>
              </a:solidFill>
            </a:rPr>
            <a:t> fluide utilisé : glycérine, eau, éthanol</a:t>
          </a:r>
          <a:endParaRPr lang="fr-FR" sz="1200" dirty="0">
            <a:solidFill>
              <a:schemeClr val="tx1"/>
            </a:solidFill>
          </a:endParaRPr>
        </a:p>
      </dgm:t>
    </dgm:pt>
    <dgm:pt modelId="{85E8B446-26F5-4CF1-B8AB-7308EFA899E0}" type="parTrans" cxnId="{8BAADEC8-5B67-4487-AFF8-176305C9B21A}">
      <dgm:prSet/>
      <dgm:spPr/>
      <dgm:t>
        <a:bodyPr/>
        <a:lstStyle/>
        <a:p>
          <a:endParaRPr lang="fr-FR"/>
        </a:p>
      </dgm:t>
    </dgm:pt>
    <dgm:pt modelId="{56B9415A-DFF1-4CD0-841A-F027EA93F98C}" type="sibTrans" cxnId="{8BAADEC8-5B67-4487-AFF8-176305C9B21A}">
      <dgm:prSet/>
      <dgm:spPr/>
      <dgm:t>
        <a:bodyPr/>
        <a:lstStyle/>
        <a:p>
          <a:endParaRPr lang="fr-FR"/>
        </a:p>
      </dgm:t>
    </dgm:pt>
    <dgm:pt modelId="{4E8DBF27-B862-41B7-8040-88F83205FFB2}">
      <dgm:prSet custT="1"/>
      <dgm:spPr>
        <a:solidFill>
          <a:schemeClr val="bg1">
            <a:lumMod val="85000"/>
            <a:alpha val="34000"/>
          </a:schemeClr>
        </a:solidFill>
      </dgm:spPr>
      <dgm:t>
        <a:bodyPr/>
        <a:lstStyle/>
        <a:p>
          <a:pPr algn="ctr" rtl="0"/>
          <a:r>
            <a:rPr lang="fr-FR" sz="1600" dirty="0" smtClean="0">
              <a:solidFill>
                <a:schemeClr val="tx1"/>
              </a:solidFill>
            </a:rPr>
            <a:t>Technique d’exploitation :</a:t>
          </a:r>
        </a:p>
        <a:p>
          <a:pPr algn="l" rtl="0"/>
          <a:r>
            <a:rPr lang="fr-FR" sz="1400" dirty="0" smtClean="0">
              <a:solidFill>
                <a:schemeClr val="tx1"/>
              </a:solidFill>
            </a:rPr>
            <a:t>• Pointage avec le logiciel </a:t>
          </a:r>
          <a:r>
            <a:rPr lang="fr-FR" sz="1400" dirty="0" err="1" smtClean="0">
              <a:solidFill>
                <a:schemeClr val="tx1"/>
              </a:solidFill>
            </a:rPr>
            <a:t>Avimeca</a:t>
          </a:r>
          <a:r>
            <a:rPr lang="fr-FR" sz="1400" dirty="0" smtClean="0">
              <a:solidFill>
                <a:schemeClr val="tx1"/>
              </a:solidFill>
            </a:rPr>
            <a:t>	</a:t>
          </a:r>
          <a:br>
            <a:rPr lang="fr-FR" sz="1400" dirty="0" smtClean="0">
              <a:solidFill>
                <a:schemeClr val="tx1"/>
              </a:solidFill>
            </a:rPr>
          </a:br>
          <a:r>
            <a:rPr lang="fr-FR" sz="1400" dirty="0" smtClean="0">
              <a:solidFill>
                <a:schemeClr val="tx1"/>
              </a:solidFill>
            </a:rPr>
            <a:t>• Exploitation des courbe de vitesse sur </a:t>
          </a:r>
          <a:r>
            <a:rPr lang="fr-FR" sz="1400" dirty="0" err="1" smtClean="0">
              <a:solidFill>
                <a:schemeClr val="tx1"/>
              </a:solidFill>
            </a:rPr>
            <a:t>Regressi</a:t>
          </a:r>
          <a:endParaRPr lang="fr-FR" sz="1400" dirty="0">
            <a:solidFill>
              <a:schemeClr val="tx1"/>
            </a:solidFill>
          </a:endParaRPr>
        </a:p>
      </dgm:t>
    </dgm:pt>
    <dgm:pt modelId="{971BCA6D-47EE-448D-8B62-BFAC44FD9516}" type="parTrans" cxnId="{A994CDB0-7374-41DC-B757-4E485DA03365}">
      <dgm:prSet/>
      <dgm:spPr/>
      <dgm:t>
        <a:bodyPr/>
        <a:lstStyle/>
        <a:p>
          <a:endParaRPr lang="fr-FR"/>
        </a:p>
      </dgm:t>
    </dgm:pt>
    <dgm:pt modelId="{9B271DEE-EB30-4BCD-AA94-B4DCEE49569C}" type="sibTrans" cxnId="{A994CDB0-7374-41DC-B757-4E485DA03365}">
      <dgm:prSet/>
      <dgm:spPr/>
      <dgm:t>
        <a:bodyPr/>
        <a:lstStyle/>
        <a:p>
          <a:endParaRPr lang="fr-FR"/>
        </a:p>
      </dgm:t>
    </dgm:pt>
    <dgm:pt modelId="{6D56F73A-1231-4007-A587-E50F36D4EB83}" type="pres">
      <dgm:prSet presAssocID="{252692A7-2A00-4E34-B2DA-82BD323FE3B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0EB837D-A34F-44E0-80B2-CCE5183E7C94}" type="pres">
      <dgm:prSet presAssocID="{252692A7-2A00-4E34-B2DA-82BD323FE3B9}" presName="node1" presStyleLbl="node1" presStyleIdx="0" presStyleCnt="2" custScaleX="9599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71B2EE4-D917-4151-AC13-6BA3F88184BD}" type="pres">
      <dgm:prSet presAssocID="{252692A7-2A00-4E34-B2DA-82BD323FE3B9}" presName="sibTrans" presStyleLbl="bgShp" presStyleIdx="0" presStyleCnt="1"/>
      <dgm:spPr/>
      <dgm:t>
        <a:bodyPr/>
        <a:lstStyle/>
        <a:p>
          <a:endParaRPr lang="fr-FR"/>
        </a:p>
      </dgm:t>
    </dgm:pt>
    <dgm:pt modelId="{ACE36740-607A-4D58-88D4-4324FD5CD142}" type="pres">
      <dgm:prSet presAssocID="{252692A7-2A00-4E34-B2DA-82BD323FE3B9}" presName="node2" presStyleLbl="node1" presStyleIdx="1" presStyleCnt="2" custScaleX="142881" custLinFactNeighborX="-584" custLinFactNeighborY="146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A08C0B-1376-44B7-B5F1-F8E21FD877E6}" type="pres">
      <dgm:prSet presAssocID="{252692A7-2A00-4E34-B2DA-82BD323FE3B9}" presName="sp1" presStyleCnt="0"/>
      <dgm:spPr/>
    </dgm:pt>
    <dgm:pt modelId="{E7F92947-3703-4CD0-8683-D8EC16F46B2C}" type="pres">
      <dgm:prSet presAssocID="{252692A7-2A00-4E34-B2DA-82BD323FE3B9}" presName="sp2" presStyleCnt="0"/>
      <dgm:spPr/>
    </dgm:pt>
  </dgm:ptLst>
  <dgm:cxnLst>
    <dgm:cxn modelId="{6451A970-D2C1-456E-BDCA-6FC024105268}" type="presOf" srcId="{58F10563-D040-4FFA-A040-AA2FEC05FE77}" destId="{30EB837D-A34F-44E0-80B2-CCE5183E7C94}" srcOrd="0" destOrd="0" presId="urn:microsoft.com/office/officeart/2005/8/layout/cycle3"/>
    <dgm:cxn modelId="{66AC476D-712D-4BA0-B7CC-EDBE22228269}" type="presOf" srcId="{AB3251FB-A3B8-4066-8C03-24F47B6CAC1E}" destId="{30EB837D-A34F-44E0-80B2-CCE5183E7C94}" srcOrd="0" destOrd="2" presId="urn:microsoft.com/office/officeart/2005/8/layout/cycle3"/>
    <dgm:cxn modelId="{D48DBC51-AF83-4793-9022-92B7CBD539E0}" srcId="{252692A7-2A00-4E34-B2DA-82BD323FE3B9}" destId="{58F10563-D040-4FFA-A040-AA2FEC05FE77}" srcOrd="0" destOrd="0" parTransId="{7F416519-DAD3-491C-AC2D-FB421ACE71F8}" sibTransId="{6BA7B823-8BB6-477B-AE66-090F37BB7D8D}"/>
    <dgm:cxn modelId="{8BAADEC8-5B67-4487-AFF8-176305C9B21A}" srcId="{58F10563-D040-4FFA-A040-AA2FEC05FE77}" destId="{AB3251FB-A3B8-4066-8C03-24F47B6CAC1E}" srcOrd="1" destOrd="0" parTransId="{85E8B446-26F5-4CF1-B8AB-7308EFA899E0}" sibTransId="{56B9415A-DFF1-4CD0-841A-F027EA93F98C}"/>
    <dgm:cxn modelId="{AACDC517-46F8-4843-9964-B980588C47B2}" type="presOf" srcId="{252692A7-2A00-4E34-B2DA-82BD323FE3B9}" destId="{6D56F73A-1231-4007-A587-E50F36D4EB83}" srcOrd="0" destOrd="0" presId="urn:microsoft.com/office/officeart/2005/8/layout/cycle3"/>
    <dgm:cxn modelId="{BB2D834F-E442-430E-8451-0CA7073BAE0C}" type="presOf" srcId="{6BA7B823-8BB6-477B-AE66-090F37BB7D8D}" destId="{F71B2EE4-D917-4151-AC13-6BA3F88184BD}" srcOrd="0" destOrd="0" presId="urn:microsoft.com/office/officeart/2005/8/layout/cycle3"/>
    <dgm:cxn modelId="{F246A3CE-3664-4FEA-AD3C-07F32C73F930}" type="presOf" srcId="{4E8DBF27-B862-41B7-8040-88F83205FFB2}" destId="{ACE36740-607A-4D58-88D4-4324FD5CD142}" srcOrd="0" destOrd="0" presId="urn:microsoft.com/office/officeart/2005/8/layout/cycle3"/>
    <dgm:cxn modelId="{DC15F65F-6CCC-4E01-9C5E-39D0AE9604C4}" type="presOf" srcId="{5C4373B4-9B35-46ED-AB3D-13C5A43F684B}" destId="{30EB837D-A34F-44E0-80B2-CCE5183E7C94}" srcOrd="0" destOrd="1" presId="urn:microsoft.com/office/officeart/2005/8/layout/cycle3"/>
    <dgm:cxn modelId="{A994CDB0-7374-41DC-B757-4E485DA03365}" srcId="{252692A7-2A00-4E34-B2DA-82BD323FE3B9}" destId="{4E8DBF27-B862-41B7-8040-88F83205FFB2}" srcOrd="1" destOrd="0" parTransId="{971BCA6D-47EE-448D-8B62-BFAC44FD9516}" sibTransId="{9B271DEE-EB30-4BCD-AA94-B4DCEE49569C}"/>
    <dgm:cxn modelId="{23EC2117-5474-4A2E-9DC5-CAA68C9C11CC}" srcId="{58F10563-D040-4FFA-A040-AA2FEC05FE77}" destId="{5C4373B4-9B35-46ED-AB3D-13C5A43F684B}" srcOrd="0" destOrd="0" parTransId="{A21886F0-EB6D-4E54-B3BD-8D641C406EBA}" sibTransId="{E5CDD11C-61DA-43A3-A52B-5C0E3C1630C6}"/>
    <dgm:cxn modelId="{0577A140-17B0-4A81-BB8F-324868D61025}" type="presParOf" srcId="{6D56F73A-1231-4007-A587-E50F36D4EB83}" destId="{30EB837D-A34F-44E0-80B2-CCE5183E7C94}" srcOrd="0" destOrd="0" presId="urn:microsoft.com/office/officeart/2005/8/layout/cycle3"/>
    <dgm:cxn modelId="{85FB330B-706F-41B6-AE3B-B47717B22DAC}" type="presParOf" srcId="{6D56F73A-1231-4007-A587-E50F36D4EB83}" destId="{F71B2EE4-D917-4151-AC13-6BA3F88184BD}" srcOrd="1" destOrd="0" presId="urn:microsoft.com/office/officeart/2005/8/layout/cycle3"/>
    <dgm:cxn modelId="{C8756991-0A94-4A89-8380-814C9FA75117}" type="presParOf" srcId="{6D56F73A-1231-4007-A587-E50F36D4EB83}" destId="{ACE36740-607A-4D58-88D4-4324FD5CD142}" srcOrd="2" destOrd="0" presId="urn:microsoft.com/office/officeart/2005/8/layout/cycle3"/>
    <dgm:cxn modelId="{421D5BBB-17F5-4023-80B3-081A3917DF8D}" type="presParOf" srcId="{6D56F73A-1231-4007-A587-E50F36D4EB83}" destId="{74A08C0B-1376-44B7-B5F1-F8E21FD877E6}" srcOrd="3" destOrd="0" presId="urn:microsoft.com/office/officeart/2005/8/layout/cycle3"/>
    <dgm:cxn modelId="{86083D88-D46F-42E8-AF58-D1303FE41142}" type="presParOf" srcId="{6D56F73A-1231-4007-A587-E50F36D4EB83}" destId="{E7F92947-3703-4CD0-8683-D8EC16F46B2C}" srcOrd="4" destOrd="0" presId="urn:microsoft.com/office/officeart/2005/8/layout/cycle3"/>
  </dgm:cxnLst>
  <dgm:bg/>
  <dgm:whole/>
  <dgm:extLst>
    <a:ext uri="http://schemas.microsoft.com/office/drawing/2008/diagram">
      <dsp:dataModelExt xmlns=""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095B45-D213-45CF-9527-9FC5E33FB0B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554B1F9-25B6-4737-B467-635253BD65BB}">
      <dgm:prSet phldrT="[Texte]"/>
      <dgm:spPr>
        <a:solidFill>
          <a:schemeClr val="bg1"/>
        </a:solidFill>
        <a:ln w="15875"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12mm</a:t>
          </a:r>
          <a:endParaRPr lang="fr-FR" dirty="0">
            <a:solidFill>
              <a:schemeClr val="tx1"/>
            </a:solidFill>
          </a:endParaRPr>
        </a:p>
      </dgm:t>
    </dgm:pt>
    <dgm:pt modelId="{21B3DE84-8A2A-4D1A-8859-1C465DE0C2EB}" type="parTrans" cxnId="{7810BC91-5B5A-4D8C-B497-31B35C905603}">
      <dgm:prSet/>
      <dgm:spPr/>
      <dgm:t>
        <a:bodyPr/>
        <a:lstStyle/>
        <a:p>
          <a:endParaRPr lang="fr-FR"/>
        </a:p>
      </dgm:t>
    </dgm:pt>
    <dgm:pt modelId="{2C6ECDD9-148F-4497-882F-955D55BC6864}" type="sibTrans" cxnId="{7810BC91-5B5A-4D8C-B497-31B35C905603}">
      <dgm:prSet/>
      <dgm:spPr/>
      <dgm:t>
        <a:bodyPr/>
        <a:lstStyle/>
        <a:p>
          <a:endParaRPr lang="fr-FR"/>
        </a:p>
      </dgm:t>
    </dgm:pt>
    <dgm:pt modelId="{40D0044D-AD79-4EAB-861B-9AA2C46887A5}">
      <dgm:prSet phldrT="[Texte]"/>
      <dgm:spPr>
        <a:solidFill>
          <a:schemeClr val="bg1"/>
        </a:solidFill>
        <a:ln w="15875"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16mm</a:t>
          </a:r>
          <a:endParaRPr lang="fr-FR" dirty="0">
            <a:solidFill>
              <a:schemeClr val="tx1"/>
            </a:solidFill>
          </a:endParaRPr>
        </a:p>
      </dgm:t>
    </dgm:pt>
    <dgm:pt modelId="{137B81EF-7AAC-43AE-B910-C5674130C762}" type="parTrans" cxnId="{C10B661C-7CFE-452E-AA56-23478816AB2E}">
      <dgm:prSet/>
      <dgm:spPr/>
      <dgm:t>
        <a:bodyPr/>
        <a:lstStyle/>
        <a:p>
          <a:endParaRPr lang="fr-FR"/>
        </a:p>
      </dgm:t>
    </dgm:pt>
    <dgm:pt modelId="{FDF031A0-FC06-41A1-9D34-B1D366E94014}" type="sibTrans" cxnId="{C10B661C-7CFE-452E-AA56-23478816AB2E}">
      <dgm:prSet/>
      <dgm:spPr/>
      <dgm:t>
        <a:bodyPr/>
        <a:lstStyle/>
        <a:p>
          <a:endParaRPr lang="fr-FR"/>
        </a:p>
      </dgm:t>
    </dgm:pt>
    <dgm:pt modelId="{BB17EA83-41EA-44C6-849C-8A9AB4917C18}">
      <dgm:prSet phldrT="[Texte]"/>
      <dgm:spPr>
        <a:solidFill>
          <a:schemeClr val="bg1"/>
        </a:solidFill>
        <a:ln w="15875"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19mm</a:t>
          </a:r>
          <a:endParaRPr lang="fr-FR" dirty="0">
            <a:solidFill>
              <a:schemeClr val="tx1"/>
            </a:solidFill>
          </a:endParaRPr>
        </a:p>
      </dgm:t>
    </dgm:pt>
    <dgm:pt modelId="{738290C6-0992-46AE-8982-3C432CCC742E}" type="parTrans" cxnId="{AA174A64-5EE9-4B8F-98C2-78866BF2DD33}">
      <dgm:prSet/>
      <dgm:spPr/>
      <dgm:t>
        <a:bodyPr/>
        <a:lstStyle/>
        <a:p>
          <a:endParaRPr lang="fr-FR"/>
        </a:p>
      </dgm:t>
    </dgm:pt>
    <dgm:pt modelId="{04892324-0660-4B68-86FC-136FC520112F}" type="sibTrans" cxnId="{AA174A64-5EE9-4B8F-98C2-78866BF2DD33}">
      <dgm:prSet/>
      <dgm:spPr/>
      <dgm:t>
        <a:bodyPr/>
        <a:lstStyle/>
        <a:p>
          <a:endParaRPr lang="fr-FR"/>
        </a:p>
      </dgm:t>
    </dgm:pt>
    <dgm:pt modelId="{4EA03802-0758-42FB-BE8E-BEC535AD60A9}">
      <dgm:prSet/>
      <dgm:spPr>
        <a:solidFill>
          <a:schemeClr val="bg1"/>
        </a:solidFill>
        <a:ln w="15875"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22mm</a:t>
          </a:r>
          <a:endParaRPr lang="fr-FR" dirty="0">
            <a:solidFill>
              <a:schemeClr val="tx1"/>
            </a:solidFill>
          </a:endParaRPr>
        </a:p>
      </dgm:t>
    </dgm:pt>
    <dgm:pt modelId="{40E61A6F-961D-4CDA-A8D8-3F8BE3D08876}" type="parTrans" cxnId="{32D72B2E-2263-4210-AE79-0CD8900BFC3F}">
      <dgm:prSet/>
      <dgm:spPr/>
      <dgm:t>
        <a:bodyPr/>
        <a:lstStyle/>
        <a:p>
          <a:endParaRPr lang="fr-FR"/>
        </a:p>
      </dgm:t>
    </dgm:pt>
    <dgm:pt modelId="{CEE3C315-24B3-4B78-9848-B89F0F4266B3}" type="sibTrans" cxnId="{32D72B2E-2263-4210-AE79-0CD8900BFC3F}">
      <dgm:prSet/>
      <dgm:spPr/>
      <dgm:t>
        <a:bodyPr/>
        <a:lstStyle/>
        <a:p>
          <a:endParaRPr lang="fr-FR"/>
        </a:p>
      </dgm:t>
    </dgm:pt>
    <dgm:pt modelId="{11735CB2-F363-433D-826B-1B14FF0C4972}">
      <dgm:prSet/>
      <dgm:spPr>
        <a:solidFill>
          <a:schemeClr val="bg1"/>
        </a:solidFill>
        <a:ln w="15875"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26mm </a:t>
          </a:r>
          <a:endParaRPr lang="fr-FR" dirty="0">
            <a:solidFill>
              <a:schemeClr val="tx1"/>
            </a:solidFill>
          </a:endParaRPr>
        </a:p>
      </dgm:t>
    </dgm:pt>
    <dgm:pt modelId="{510C8A27-8F63-4821-9B0D-6EF9A4EF2993}" type="parTrans" cxnId="{F17B3895-1A79-4AE2-94C4-3FA0006FF579}">
      <dgm:prSet/>
      <dgm:spPr/>
      <dgm:t>
        <a:bodyPr/>
        <a:lstStyle/>
        <a:p>
          <a:endParaRPr lang="fr-FR"/>
        </a:p>
      </dgm:t>
    </dgm:pt>
    <dgm:pt modelId="{F20C4624-3D26-4609-B72F-CA5289676295}" type="sibTrans" cxnId="{F17B3895-1A79-4AE2-94C4-3FA0006FF579}">
      <dgm:prSet/>
      <dgm:spPr/>
      <dgm:t>
        <a:bodyPr/>
        <a:lstStyle/>
        <a:p>
          <a:endParaRPr lang="fr-FR"/>
        </a:p>
      </dgm:t>
    </dgm:pt>
    <dgm:pt modelId="{33ED83BA-C3C2-4523-8503-46D628841204}">
      <dgm:prSet/>
      <dgm:spPr>
        <a:solidFill>
          <a:schemeClr val="bg1"/>
        </a:solidFill>
        <a:ln w="15875"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fr-FR" dirty="0" smtClean="0">
              <a:solidFill>
                <a:schemeClr val="tx1"/>
              </a:solidFill>
            </a:rPr>
            <a:t>30,5mm</a:t>
          </a:r>
          <a:endParaRPr lang="fr-FR" dirty="0">
            <a:solidFill>
              <a:schemeClr val="tx1"/>
            </a:solidFill>
          </a:endParaRPr>
        </a:p>
      </dgm:t>
    </dgm:pt>
    <dgm:pt modelId="{552C5605-8556-4FB7-93C1-5E4995D42E15}" type="parTrans" cxnId="{833B272E-74B0-43D8-953C-CE729426E57A}">
      <dgm:prSet/>
      <dgm:spPr/>
      <dgm:t>
        <a:bodyPr/>
        <a:lstStyle/>
        <a:p>
          <a:endParaRPr lang="fr-FR"/>
        </a:p>
      </dgm:t>
    </dgm:pt>
    <dgm:pt modelId="{6AD7DCA2-6D1E-4338-B061-50BCD108E2B0}" type="sibTrans" cxnId="{833B272E-74B0-43D8-953C-CE729426E57A}">
      <dgm:prSet/>
      <dgm:spPr/>
      <dgm:t>
        <a:bodyPr/>
        <a:lstStyle/>
        <a:p>
          <a:endParaRPr lang="fr-FR"/>
        </a:p>
      </dgm:t>
    </dgm:pt>
    <dgm:pt modelId="{7BA4587B-8693-4466-B0CB-12BA5D0400FE}">
      <dgm:prSet/>
      <dgm:spPr>
        <a:noFill/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fr-FR" dirty="0" smtClean="0"/>
            <a:t> </a:t>
          </a:r>
          <a:r>
            <a:rPr lang="fr-FR" dirty="0" smtClean="0">
              <a:solidFill>
                <a:schemeClr val="tx1"/>
              </a:solidFill>
            </a:rPr>
            <a:t>38mm</a:t>
          </a:r>
          <a:endParaRPr lang="fr-FR" dirty="0">
            <a:solidFill>
              <a:schemeClr val="tx1"/>
            </a:solidFill>
          </a:endParaRPr>
        </a:p>
      </dgm:t>
    </dgm:pt>
    <dgm:pt modelId="{80320033-5129-4CBD-8EBA-F748E5ECB147}" type="parTrans" cxnId="{BFA6AB1E-C245-46B2-BD63-F01478A134FD}">
      <dgm:prSet/>
      <dgm:spPr/>
      <dgm:t>
        <a:bodyPr/>
        <a:lstStyle/>
        <a:p>
          <a:endParaRPr lang="fr-FR"/>
        </a:p>
      </dgm:t>
    </dgm:pt>
    <dgm:pt modelId="{D084B0F8-8405-4D22-981E-C9CE38EA627B}" type="sibTrans" cxnId="{BFA6AB1E-C245-46B2-BD63-F01478A134FD}">
      <dgm:prSet/>
      <dgm:spPr/>
      <dgm:t>
        <a:bodyPr/>
        <a:lstStyle/>
        <a:p>
          <a:endParaRPr lang="fr-FR"/>
        </a:p>
      </dgm:t>
    </dgm:pt>
    <dgm:pt modelId="{FF61F9EE-E3A4-4007-8861-A682B1BE7B14}" type="pres">
      <dgm:prSet presAssocID="{E6095B45-D213-45CF-9527-9FC5E33FB0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FEAA110-9FA7-4798-9D20-80F75CBFBCCF}" type="pres">
      <dgm:prSet presAssocID="{5554B1F9-25B6-4737-B467-635253BD65BB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0C673B-7F68-421F-816F-E6E085009D42}" type="pres">
      <dgm:prSet presAssocID="{2C6ECDD9-148F-4497-882F-955D55BC6864}" presName="parTxOnlySpace" presStyleCnt="0"/>
      <dgm:spPr/>
    </dgm:pt>
    <dgm:pt modelId="{02292155-987E-4A3F-9907-C55518390384}" type="pres">
      <dgm:prSet presAssocID="{40D0044D-AD79-4EAB-861B-9AA2C46887A5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6526EC-FE1A-4BC3-BE5F-163630B91624}" type="pres">
      <dgm:prSet presAssocID="{FDF031A0-FC06-41A1-9D34-B1D366E94014}" presName="parTxOnlySpace" presStyleCnt="0"/>
      <dgm:spPr/>
    </dgm:pt>
    <dgm:pt modelId="{0089F2E0-2C73-40CE-A27C-05A556ACC095}" type="pres">
      <dgm:prSet presAssocID="{BB17EA83-41EA-44C6-849C-8A9AB4917C18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B87032-19B7-43F5-9258-C0EF9B4047D0}" type="pres">
      <dgm:prSet presAssocID="{04892324-0660-4B68-86FC-136FC520112F}" presName="parTxOnlySpace" presStyleCnt="0"/>
      <dgm:spPr/>
    </dgm:pt>
    <dgm:pt modelId="{3DDE21E7-14B5-42CE-A3A2-3D5C08A9EA37}" type="pres">
      <dgm:prSet presAssocID="{4EA03802-0758-42FB-BE8E-BEC535AD60A9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E384D4-9473-4987-B7E8-A191D86C4418}" type="pres">
      <dgm:prSet presAssocID="{CEE3C315-24B3-4B78-9848-B89F0F4266B3}" presName="parTxOnlySpace" presStyleCnt="0"/>
      <dgm:spPr/>
    </dgm:pt>
    <dgm:pt modelId="{BD851D9C-05BE-4B0A-BF8E-CF3D24893F77}" type="pres">
      <dgm:prSet presAssocID="{11735CB2-F363-433D-826B-1B14FF0C4972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971DFB-A99A-453C-8734-5D3E1D14636E}" type="pres">
      <dgm:prSet presAssocID="{F20C4624-3D26-4609-B72F-CA5289676295}" presName="parTxOnlySpace" presStyleCnt="0"/>
      <dgm:spPr/>
    </dgm:pt>
    <dgm:pt modelId="{470EDFB2-0BA7-45DD-90D1-9415AD250760}" type="pres">
      <dgm:prSet presAssocID="{33ED83BA-C3C2-4523-8503-46D628841204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2B4FAB5-2F53-4689-9529-5424131C977C}" type="pres">
      <dgm:prSet presAssocID="{6AD7DCA2-6D1E-4338-B061-50BCD108E2B0}" presName="parTxOnlySpace" presStyleCnt="0"/>
      <dgm:spPr/>
    </dgm:pt>
    <dgm:pt modelId="{6940AF25-F683-4477-853E-79B23A46D07B}" type="pres">
      <dgm:prSet presAssocID="{7BA4587B-8693-4466-B0CB-12BA5D0400FE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7A9C4F1-E015-45D3-970E-4D48843DAC92}" type="presOf" srcId="{4EA03802-0758-42FB-BE8E-BEC535AD60A9}" destId="{3DDE21E7-14B5-42CE-A3A2-3D5C08A9EA37}" srcOrd="0" destOrd="0" presId="urn:microsoft.com/office/officeart/2005/8/layout/chevron1"/>
    <dgm:cxn modelId="{C282FD95-F26A-430C-9D37-50DC2C77390C}" type="presOf" srcId="{40D0044D-AD79-4EAB-861B-9AA2C46887A5}" destId="{02292155-987E-4A3F-9907-C55518390384}" srcOrd="0" destOrd="0" presId="urn:microsoft.com/office/officeart/2005/8/layout/chevron1"/>
    <dgm:cxn modelId="{7810BC91-5B5A-4D8C-B497-31B35C905603}" srcId="{E6095B45-D213-45CF-9527-9FC5E33FB0B8}" destId="{5554B1F9-25B6-4737-B467-635253BD65BB}" srcOrd="0" destOrd="0" parTransId="{21B3DE84-8A2A-4D1A-8859-1C465DE0C2EB}" sibTransId="{2C6ECDD9-148F-4497-882F-955D55BC6864}"/>
    <dgm:cxn modelId="{F17B3895-1A79-4AE2-94C4-3FA0006FF579}" srcId="{E6095B45-D213-45CF-9527-9FC5E33FB0B8}" destId="{11735CB2-F363-433D-826B-1B14FF0C4972}" srcOrd="4" destOrd="0" parTransId="{510C8A27-8F63-4821-9B0D-6EF9A4EF2993}" sibTransId="{F20C4624-3D26-4609-B72F-CA5289676295}"/>
    <dgm:cxn modelId="{B4E0F038-8D9A-40AA-A3FF-8F8ECA2DCA0D}" type="presOf" srcId="{33ED83BA-C3C2-4523-8503-46D628841204}" destId="{470EDFB2-0BA7-45DD-90D1-9415AD250760}" srcOrd="0" destOrd="0" presId="urn:microsoft.com/office/officeart/2005/8/layout/chevron1"/>
    <dgm:cxn modelId="{32D72B2E-2263-4210-AE79-0CD8900BFC3F}" srcId="{E6095B45-D213-45CF-9527-9FC5E33FB0B8}" destId="{4EA03802-0758-42FB-BE8E-BEC535AD60A9}" srcOrd="3" destOrd="0" parTransId="{40E61A6F-961D-4CDA-A8D8-3F8BE3D08876}" sibTransId="{CEE3C315-24B3-4B78-9848-B89F0F4266B3}"/>
    <dgm:cxn modelId="{9B9D0F14-0CDF-4E92-97FB-82B04D18E14C}" type="presOf" srcId="{BB17EA83-41EA-44C6-849C-8A9AB4917C18}" destId="{0089F2E0-2C73-40CE-A27C-05A556ACC095}" srcOrd="0" destOrd="0" presId="urn:microsoft.com/office/officeart/2005/8/layout/chevron1"/>
    <dgm:cxn modelId="{833B272E-74B0-43D8-953C-CE729426E57A}" srcId="{E6095B45-D213-45CF-9527-9FC5E33FB0B8}" destId="{33ED83BA-C3C2-4523-8503-46D628841204}" srcOrd="5" destOrd="0" parTransId="{552C5605-8556-4FB7-93C1-5E4995D42E15}" sibTransId="{6AD7DCA2-6D1E-4338-B061-50BCD108E2B0}"/>
    <dgm:cxn modelId="{C10B661C-7CFE-452E-AA56-23478816AB2E}" srcId="{E6095B45-D213-45CF-9527-9FC5E33FB0B8}" destId="{40D0044D-AD79-4EAB-861B-9AA2C46887A5}" srcOrd="1" destOrd="0" parTransId="{137B81EF-7AAC-43AE-B910-C5674130C762}" sibTransId="{FDF031A0-FC06-41A1-9D34-B1D366E94014}"/>
    <dgm:cxn modelId="{94C338EB-1D4D-403A-B34F-C2CD9EB9F64B}" type="presOf" srcId="{7BA4587B-8693-4466-B0CB-12BA5D0400FE}" destId="{6940AF25-F683-4477-853E-79B23A46D07B}" srcOrd="0" destOrd="0" presId="urn:microsoft.com/office/officeart/2005/8/layout/chevron1"/>
    <dgm:cxn modelId="{BFA6AB1E-C245-46B2-BD63-F01478A134FD}" srcId="{E6095B45-D213-45CF-9527-9FC5E33FB0B8}" destId="{7BA4587B-8693-4466-B0CB-12BA5D0400FE}" srcOrd="6" destOrd="0" parTransId="{80320033-5129-4CBD-8EBA-F748E5ECB147}" sibTransId="{D084B0F8-8405-4D22-981E-C9CE38EA627B}"/>
    <dgm:cxn modelId="{40D32F9B-18D8-415D-A176-37658FF2CAD6}" type="presOf" srcId="{E6095B45-D213-45CF-9527-9FC5E33FB0B8}" destId="{FF61F9EE-E3A4-4007-8861-A682B1BE7B14}" srcOrd="0" destOrd="0" presId="urn:microsoft.com/office/officeart/2005/8/layout/chevron1"/>
    <dgm:cxn modelId="{AA174A64-5EE9-4B8F-98C2-78866BF2DD33}" srcId="{E6095B45-D213-45CF-9527-9FC5E33FB0B8}" destId="{BB17EA83-41EA-44C6-849C-8A9AB4917C18}" srcOrd="2" destOrd="0" parTransId="{738290C6-0992-46AE-8982-3C432CCC742E}" sibTransId="{04892324-0660-4B68-86FC-136FC520112F}"/>
    <dgm:cxn modelId="{D29C1538-8036-4A4D-AA54-EEA2A5987AC0}" type="presOf" srcId="{5554B1F9-25B6-4737-B467-635253BD65BB}" destId="{5FEAA110-9FA7-4798-9D20-80F75CBFBCCF}" srcOrd="0" destOrd="0" presId="urn:microsoft.com/office/officeart/2005/8/layout/chevron1"/>
    <dgm:cxn modelId="{FFFF0AF9-2CF9-4A91-AF51-59984CD7E650}" type="presOf" srcId="{11735CB2-F363-433D-826B-1B14FF0C4972}" destId="{BD851D9C-05BE-4B0A-BF8E-CF3D24893F77}" srcOrd="0" destOrd="0" presId="urn:microsoft.com/office/officeart/2005/8/layout/chevron1"/>
    <dgm:cxn modelId="{03109AE5-A69A-461B-8B92-0D7A6CD42B16}" type="presParOf" srcId="{FF61F9EE-E3A4-4007-8861-A682B1BE7B14}" destId="{5FEAA110-9FA7-4798-9D20-80F75CBFBCCF}" srcOrd="0" destOrd="0" presId="urn:microsoft.com/office/officeart/2005/8/layout/chevron1"/>
    <dgm:cxn modelId="{35418949-833D-43DF-8C72-69706259BDEC}" type="presParOf" srcId="{FF61F9EE-E3A4-4007-8861-A682B1BE7B14}" destId="{B60C673B-7F68-421F-816F-E6E085009D42}" srcOrd="1" destOrd="0" presId="urn:microsoft.com/office/officeart/2005/8/layout/chevron1"/>
    <dgm:cxn modelId="{701729EB-0FF5-49A9-91EF-AF8AC4369138}" type="presParOf" srcId="{FF61F9EE-E3A4-4007-8861-A682B1BE7B14}" destId="{02292155-987E-4A3F-9907-C55518390384}" srcOrd="2" destOrd="0" presId="urn:microsoft.com/office/officeart/2005/8/layout/chevron1"/>
    <dgm:cxn modelId="{41CCF22D-D49B-4BED-B387-E210F8E8CC92}" type="presParOf" srcId="{FF61F9EE-E3A4-4007-8861-A682B1BE7B14}" destId="{BE6526EC-FE1A-4BC3-BE5F-163630B91624}" srcOrd="3" destOrd="0" presId="urn:microsoft.com/office/officeart/2005/8/layout/chevron1"/>
    <dgm:cxn modelId="{9CE55D09-B294-40C3-AACB-3AE745B414F2}" type="presParOf" srcId="{FF61F9EE-E3A4-4007-8861-A682B1BE7B14}" destId="{0089F2E0-2C73-40CE-A27C-05A556ACC095}" srcOrd="4" destOrd="0" presId="urn:microsoft.com/office/officeart/2005/8/layout/chevron1"/>
    <dgm:cxn modelId="{B60F0258-25F5-48AF-B821-077CBC6021E8}" type="presParOf" srcId="{FF61F9EE-E3A4-4007-8861-A682B1BE7B14}" destId="{AFB87032-19B7-43F5-9258-C0EF9B4047D0}" srcOrd="5" destOrd="0" presId="urn:microsoft.com/office/officeart/2005/8/layout/chevron1"/>
    <dgm:cxn modelId="{E19695B8-2E1C-450B-BD55-2CC5DE52B9F7}" type="presParOf" srcId="{FF61F9EE-E3A4-4007-8861-A682B1BE7B14}" destId="{3DDE21E7-14B5-42CE-A3A2-3D5C08A9EA37}" srcOrd="6" destOrd="0" presId="urn:microsoft.com/office/officeart/2005/8/layout/chevron1"/>
    <dgm:cxn modelId="{6B9523D9-200A-4B22-8390-59EBF5A7CE43}" type="presParOf" srcId="{FF61F9EE-E3A4-4007-8861-A682B1BE7B14}" destId="{E7E384D4-9473-4987-B7E8-A191D86C4418}" srcOrd="7" destOrd="0" presId="urn:microsoft.com/office/officeart/2005/8/layout/chevron1"/>
    <dgm:cxn modelId="{809B5CE6-8F5F-4C3E-ADC4-155A2EBF4209}" type="presParOf" srcId="{FF61F9EE-E3A4-4007-8861-A682B1BE7B14}" destId="{BD851D9C-05BE-4B0A-BF8E-CF3D24893F77}" srcOrd="8" destOrd="0" presId="urn:microsoft.com/office/officeart/2005/8/layout/chevron1"/>
    <dgm:cxn modelId="{04BCD730-E5E1-4E44-BC30-544BB96C96B4}" type="presParOf" srcId="{FF61F9EE-E3A4-4007-8861-A682B1BE7B14}" destId="{D4971DFB-A99A-453C-8734-5D3E1D14636E}" srcOrd="9" destOrd="0" presId="urn:microsoft.com/office/officeart/2005/8/layout/chevron1"/>
    <dgm:cxn modelId="{6A53ECE1-E068-493B-B05E-A0DCF6852038}" type="presParOf" srcId="{FF61F9EE-E3A4-4007-8861-A682B1BE7B14}" destId="{470EDFB2-0BA7-45DD-90D1-9415AD250760}" srcOrd="10" destOrd="0" presId="urn:microsoft.com/office/officeart/2005/8/layout/chevron1"/>
    <dgm:cxn modelId="{4E3147C8-F256-4BCD-8137-080D0A1F5E63}" type="presParOf" srcId="{FF61F9EE-E3A4-4007-8861-A682B1BE7B14}" destId="{12B4FAB5-2F53-4689-9529-5424131C977C}" srcOrd="11" destOrd="0" presId="urn:microsoft.com/office/officeart/2005/8/layout/chevron1"/>
    <dgm:cxn modelId="{C5AFEC21-A471-4071-9B3D-DEA06A01332F}" type="presParOf" srcId="{FF61F9EE-E3A4-4007-8861-A682B1BE7B14}" destId="{6940AF25-F683-4477-853E-79B23A46D07B}" srcOrd="12" destOrd="0" presId="urn:microsoft.com/office/officeart/2005/8/layout/chevron1"/>
  </dgm:cxnLst>
  <dgm:bg>
    <a:noFill/>
  </dgm:bg>
  <dgm:whole/>
  <dgm:extLst>
    <a:ext uri="http://schemas.microsoft.com/office/drawing/2008/diagram">
      <dsp:dataModelExt xmlns=""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1B2EE4-D917-4151-AC13-6BA3F88184BD}">
      <dsp:nvSpPr>
        <dsp:cNvPr id="0" name=""/>
        <dsp:cNvSpPr/>
      </dsp:nvSpPr>
      <dsp:spPr>
        <a:xfrm>
          <a:off x="783446" y="-92183"/>
          <a:ext cx="3479956" cy="3479956"/>
        </a:xfrm>
        <a:prstGeom prst="circularArrow">
          <a:avLst>
            <a:gd name="adj1" fmla="val 5310"/>
            <a:gd name="adj2" fmla="val 343918"/>
            <a:gd name="adj3" fmla="val 12857198"/>
            <a:gd name="adj4" fmla="val 17965163"/>
            <a:gd name="adj5" fmla="val 6195"/>
          </a:avLst>
        </a:prstGeom>
        <a:pattFill prst="pct60">
          <a:fgClr>
            <a:schemeClr val="bg2">
              <a:lumMod val="75000"/>
            </a:schemeClr>
          </a:fgClr>
          <a:bgClr>
            <a:schemeClr val="bg1"/>
          </a:bgClr>
        </a:patt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837D-A34F-44E0-80B2-CCE5183E7C94}">
      <dsp:nvSpPr>
        <dsp:cNvPr id="0" name=""/>
        <dsp:cNvSpPr/>
      </dsp:nvSpPr>
      <dsp:spPr>
        <a:xfrm>
          <a:off x="1418231" y="0"/>
          <a:ext cx="2210386" cy="1151255"/>
        </a:xfrm>
        <a:prstGeom prst="roundRect">
          <a:avLst/>
        </a:prstGeom>
        <a:solidFill>
          <a:schemeClr val="bg1">
            <a:lumMod val="85000"/>
            <a:alpha val="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/>
              </a:solidFill>
            </a:rPr>
            <a:t>Variation des paramètres :</a:t>
          </a:r>
          <a:endParaRPr lang="fr-FR" sz="1600" kern="1200" dirty="0">
            <a:solidFill>
              <a:schemeClr val="tx1"/>
            </a:solidFill>
          </a:endParaRPr>
        </a:p>
        <a:p>
          <a:pPr marL="57150" lvl="1" indent="-57150" algn="l" defTabSz="466725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050" kern="1200" dirty="0" smtClean="0">
              <a:solidFill>
                <a:schemeClr val="tx1"/>
              </a:solidFill>
            </a:rPr>
            <a:t> </a:t>
          </a:r>
          <a:r>
            <a:rPr lang="fr-FR" sz="1200" kern="1200" dirty="0" smtClean="0">
              <a:solidFill>
                <a:schemeClr val="tx1"/>
              </a:solidFill>
            </a:rPr>
            <a:t>diamètre du tube</a:t>
          </a:r>
          <a:endParaRPr lang="fr-FR" sz="1200" kern="1200" dirty="0">
            <a:solidFill>
              <a:schemeClr val="tx1"/>
            </a:solidFill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>
              <a:solidFill>
                <a:schemeClr val="tx1"/>
              </a:solidFill>
            </a:rPr>
            <a:t> fluide utilisé : glycérine, eau, éthanol</a:t>
          </a:r>
          <a:endParaRPr lang="fr-FR" sz="1200" kern="1200" dirty="0">
            <a:solidFill>
              <a:schemeClr val="tx1"/>
            </a:solidFill>
          </a:endParaRPr>
        </a:p>
      </dsp:txBody>
      <dsp:txXfrm>
        <a:off x="1418231" y="0"/>
        <a:ext cx="2210386" cy="1151255"/>
      </dsp:txXfrm>
    </dsp:sp>
    <dsp:sp modelId="{ACE36740-607A-4D58-88D4-4324FD5CD142}">
      <dsp:nvSpPr>
        <dsp:cNvPr id="0" name=""/>
        <dsp:cNvSpPr/>
      </dsp:nvSpPr>
      <dsp:spPr>
        <a:xfrm>
          <a:off x="865053" y="2046675"/>
          <a:ext cx="3289849" cy="1151255"/>
        </a:xfrm>
        <a:prstGeom prst="roundRect">
          <a:avLst/>
        </a:prstGeom>
        <a:solidFill>
          <a:schemeClr val="bg1">
            <a:lumMod val="85000"/>
            <a:alpha val="3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>
              <a:solidFill>
                <a:schemeClr val="tx1"/>
              </a:solidFill>
            </a:rPr>
            <a:t>Technique d’exploitation :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>
              <a:solidFill>
                <a:schemeClr val="tx1"/>
              </a:solidFill>
            </a:rPr>
            <a:t>• Pointage avec le logiciel </a:t>
          </a:r>
          <a:r>
            <a:rPr lang="fr-FR" sz="1400" kern="1200" dirty="0" err="1" smtClean="0">
              <a:solidFill>
                <a:schemeClr val="tx1"/>
              </a:solidFill>
            </a:rPr>
            <a:t>Avimeca</a:t>
          </a:r>
          <a:r>
            <a:rPr lang="fr-FR" sz="1400" kern="1200" dirty="0" smtClean="0">
              <a:solidFill>
                <a:schemeClr val="tx1"/>
              </a:solidFill>
            </a:rPr>
            <a:t>	</a:t>
          </a:r>
          <a:br>
            <a:rPr lang="fr-FR" sz="1400" kern="1200" dirty="0" smtClean="0">
              <a:solidFill>
                <a:schemeClr val="tx1"/>
              </a:solidFill>
            </a:rPr>
          </a:br>
          <a:r>
            <a:rPr lang="fr-FR" sz="1400" kern="1200" dirty="0" smtClean="0">
              <a:solidFill>
                <a:schemeClr val="tx1"/>
              </a:solidFill>
            </a:rPr>
            <a:t>• Exploitation des courbe de vitesse sur </a:t>
          </a:r>
          <a:r>
            <a:rPr lang="fr-FR" sz="1400" kern="1200" dirty="0" err="1" smtClean="0">
              <a:solidFill>
                <a:schemeClr val="tx1"/>
              </a:solidFill>
            </a:rPr>
            <a:t>Regressi</a:t>
          </a:r>
          <a:endParaRPr lang="fr-FR" sz="1400" kern="1200" dirty="0">
            <a:solidFill>
              <a:schemeClr val="tx1"/>
            </a:solidFill>
          </a:endParaRPr>
        </a:p>
      </dsp:txBody>
      <dsp:txXfrm>
        <a:off x="865053" y="2046675"/>
        <a:ext cx="3289849" cy="11512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EAA110-9FA7-4798-9D20-80F75CBFBCCF}">
      <dsp:nvSpPr>
        <dsp:cNvPr id="0" name=""/>
        <dsp:cNvSpPr/>
      </dsp:nvSpPr>
      <dsp:spPr>
        <a:xfrm>
          <a:off x="0" y="1084122"/>
          <a:ext cx="1006564" cy="402625"/>
        </a:xfrm>
        <a:prstGeom prst="chevron">
          <a:avLst/>
        </a:prstGeom>
        <a:solidFill>
          <a:schemeClr val="bg1"/>
        </a:solidFill>
        <a:ln w="15875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chemeClr val="tx1"/>
              </a:solidFill>
            </a:rPr>
            <a:t>12mm</a:t>
          </a:r>
          <a:endParaRPr lang="fr-FR" sz="1200" kern="1200" dirty="0">
            <a:solidFill>
              <a:schemeClr val="tx1"/>
            </a:solidFill>
          </a:endParaRPr>
        </a:p>
      </dsp:txBody>
      <dsp:txXfrm>
        <a:off x="0" y="1084122"/>
        <a:ext cx="1006564" cy="402625"/>
      </dsp:txXfrm>
    </dsp:sp>
    <dsp:sp modelId="{02292155-987E-4A3F-9907-C55518390384}">
      <dsp:nvSpPr>
        <dsp:cNvPr id="0" name=""/>
        <dsp:cNvSpPr/>
      </dsp:nvSpPr>
      <dsp:spPr>
        <a:xfrm>
          <a:off x="905908" y="1084122"/>
          <a:ext cx="1006564" cy="402625"/>
        </a:xfrm>
        <a:prstGeom prst="chevron">
          <a:avLst/>
        </a:prstGeom>
        <a:solidFill>
          <a:schemeClr val="bg1"/>
        </a:solidFill>
        <a:ln w="15875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chemeClr val="tx1"/>
              </a:solidFill>
            </a:rPr>
            <a:t>16mm</a:t>
          </a:r>
          <a:endParaRPr lang="fr-FR" sz="1200" kern="1200" dirty="0">
            <a:solidFill>
              <a:schemeClr val="tx1"/>
            </a:solidFill>
          </a:endParaRPr>
        </a:p>
      </dsp:txBody>
      <dsp:txXfrm>
        <a:off x="905908" y="1084122"/>
        <a:ext cx="1006564" cy="402625"/>
      </dsp:txXfrm>
    </dsp:sp>
    <dsp:sp modelId="{0089F2E0-2C73-40CE-A27C-05A556ACC095}">
      <dsp:nvSpPr>
        <dsp:cNvPr id="0" name=""/>
        <dsp:cNvSpPr/>
      </dsp:nvSpPr>
      <dsp:spPr>
        <a:xfrm>
          <a:off x="1811816" y="1084122"/>
          <a:ext cx="1006564" cy="402625"/>
        </a:xfrm>
        <a:prstGeom prst="chevron">
          <a:avLst/>
        </a:prstGeom>
        <a:solidFill>
          <a:schemeClr val="bg1"/>
        </a:solidFill>
        <a:ln w="15875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chemeClr val="tx1"/>
              </a:solidFill>
            </a:rPr>
            <a:t>19mm</a:t>
          </a:r>
          <a:endParaRPr lang="fr-FR" sz="1200" kern="1200" dirty="0">
            <a:solidFill>
              <a:schemeClr val="tx1"/>
            </a:solidFill>
          </a:endParaRPr>
        </a:p>
      </dsp:txBody>
      <dsp:txXfrm>
        <a:off x="1811816" y="1084122"/>
        <a:ext cx="1006564" cy="402625"/>
      </dsp:txXfrm>
    </dsp:sp>
    <dsp:sp modelId="{3DDE21E7-14B5-42CE-A3A2-3D5C08A9EA37}">
      <dsp:nvSpPr>
        <dsp:cNvPr id="0" name=""/>
        <dsp:cNvSpPr/>
      </dsp:nvSpPr>
      <dsp:spPr>
        <a:xfrm>
          <a:off x="2717724" y="1084122"/>
          <a:ext cx="1006564" cy="402625"/>
        </a:xfrm>
        <a:prstGeom prst="chevron">
          <a:avLst/>
        </a:prstGeom>
        <a:solidFill>
          <a:schemeClr val="bg1"/>
        </a:solidFill>
        <a:ln w="15875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chemeClr val="tx1"/>
              </a:solidFill>
            </a:rPr>
            <a:t>22mm</a:t>
          </a:r>
          <a:endParaRPr lang="fr-FR" sz="1200" kern="1200" dirty="0">
            <a:solidFill>
              <a:schemeClr val="tx1"/>
            </a:solidFill>
          </a:endParaRPr>
        </a:p>
      </dsp:txBody>
      <dsp:txXfrm>
        <a:off x="2717724" y="1084122"/>
        <a:ext cx="1006564" cy="402625"/>
      </dsp:txXfrm>
    </dsp:sp>
    <dsp:sp modelId="{BD851D9C-05BE-4B0A-BF8E-CF3D24893F77}">
      <dsp:nvSpPr>
        <dsp:cNvPr id="0" name=""/>
        <dsp:cNvSpPr/>
      </dsp:nvSpPr>
      <dsp:spPr>
        <a:xfrm>
          <a:off x="3623632" y="1084122"/>
          <a:ext cx="1006564" cy="402625"/>
        </a:xfrm>
        <a:prstGeom prst="chevron">
          <a:avLst/>
        </a:prstGeom>
        <a:solidFill>
          <a:schemeClr val="bg1"/>
        </a:solidFill>
        <a:ln w="15875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chemeClr val="tx1"/>
              </a:solidFill>
            </a:rPr>
            <a:t>26mm </a:t>
          </a:r>
          <a:endParaRPr lang="fr-FR" sz="1200" kern="1200" dirty="0">
            <a:solidFill>
              <a:schemeClr val="tx1"/>
            </a:solidFill>
          </a:endParaRPr>
        </a:p>
      </dsp:txBody>
      <dsp:txXfrm>
        <a:off x="3623632" y="1084122"/>
        <a:ext cx="1006564" cy="402625"/>
      </dsp:txXfrm>
    </dsp:sp>
    <dsp:sp modelId="{470EDFB2-0BA7-45DD-90D1-9415AD250760}">
      <dsp:nvSpPr>
        <dsp:cNvPr id="0" name=""/>
        <dsp:cNvSpPr/>
      </dsp:nvSpPr>
      <dsp:spPr>
        <a:xfrm>
          <a:off x="4529541" y="1084122"/>
          <a:ext cx="1006564" cy="402625"/>
        </a:xfrm>
        <a:prstGeom prst="chevron">
          <a:avLst/>
        </a:prstGeom>
        <a:solidFill>
          <a:schemeClr val="bg1"/>
        </a:solidFill>
        <a:ln w="15875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chemeClr val="tx1"/>
              </a:solidFill>
            </a:rPr>
            <a:t>30,5mm</a:t>
          </a:r>
          <a:endParaRPr lang="fr-FR" sz="1200" kern="1200" dirty="0">
            <a:solidFill>
              <a:schemeClr val="tx1"/>
            </a:solidFill>
          </a:endParaRPr>
        </a:p>
      </dsp:txBody>
      <dsp:txXfrm>
        <a:off x="4529541" y="1084122"/>
        <a:ext cx="1006564" cy="402625"/>
      </dsp:txXfrm>
    </dsp:sp>
    <dsp:sp modelId="{6940AF25-F683-4477-853E-79B23A46D07B}">
      <dsp:nvSpPr>
        <dsp:cNvPr id="0" name=""/>
        <dsp:cNvSpPr/>
      </dsp:nvSpPr>
      <dsp:spPr>
        <a:xfrm>
          <a:off x="5435449" y="1084122"/>
          <a:ext cx="1006564" cy="402625"/>
        </a:xfrm>
        <a:prstGeom prst="chevron">
          <a:avLst/>
        </a:prstGeom>
        <a:noFill/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 </a:t>
          </a:r>
          <a:r>
            <a:rPr lang="fr-FR" sz="1200" kern="1200" dirty="0" smtClean="0">
              <a:solidFill>
                <a:schemeClr val="tx1"/>
              </a:solidFill>
            </a:rPr>
            <a:t>38mm</a:t>
          </a:r>
          <a:endParaRPr lang="fr-FR" sz="1200" kern="1200" dirty="0">
            <a:solidFill>
              <a:schemeClr val="tx1"/>
            </a:solidFill>
          </a:endParaRPr>
        </a:p>
      </dsp:txBody>
      <dsp:txXfrm>
        <a:off x="5435449" y="1084122"/>
        <a:ext cx="1006564" cy="402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33B17-C9D8-4F7F-9E99-3C30ED5EFF9F}" type="datetimeFigureOut">
              <a:rPr lang="fr-FR" smtClean="0"/>
              <a:pPr/>
              <a:t>07/09/2016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CBF40-CB32-4606-B808-7B8763083D6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07058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CBF40-CB32-4606-B808-7B8763083D69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0284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CBF40-CB32-4606-B808-7B8763083D69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19372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28F42-E91D-4BE7-A128-033A165DD0AC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2137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704C9-5571-474B-A9B8-9E13416A6812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22963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45EB-51DD-406E-9095-E1691C82E193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97455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6021-CB4B-41C2-9F5A-0242A36A74A1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763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C016F-D8FD-45F6-BECB-9EA8B40A3DEF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196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DBBF-8DC2-4D46-8F0E-A2C163785D77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0929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105C3-ED02-4410-8900-CB292374E146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9177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B571B-BA7D-4261-9849-07E83F195180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5193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E51C-EA57-4785-8E9F-E6F4AB7F5E82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61669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65D2-32A0-4C5F-8457-1955564F0778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37590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9816-E8DE-4F2E-957E-3047E02658EF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2263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5729E-C767-421F-8C83-B4A584A17088}" type="datetime1">
              <a:rPr lang="fr-FR" smtClean="0"/>
              <a:pPr/>
              <a:t>07/09/2016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BBE94-6739-43CA-B854-230D89B1C7C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4676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QuickStyle" Target="../diagrams/quickStyle2.xml"/><Relationship Id="rId5" Type="http://schemas.openxmlformats.org/officeDocument/2006/relationships/diagramData" Target="../diagrams/data1.xml"/><Relationship Id="rId10" Type="http://schemas.openxmlformats.org/officeDocument/2006/relationships/diagramLayout" Target="../diagrams/layout2.xml"/><Relationship Id="rId4" Type="http://schemas.openxmlformats.org/officeDocument/2006/relationships/image" Target="../media/image3.jpeg"/><Relationship Id="rId9" Type="http://schemas.openxmlformats.org/officeDocument/2006/relationships/diagramData" Target="../diagrams/data2.xml"/><Relationship Id="rId14" Type="http://schemas.microsoft.com/office/2007/relationships/diagramDrawing" Target="../diagrams/drawin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comments" Target="../comments/comment1.xml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69522" y="642938"/>
            <a:ext cx="4566958" cy="107702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TIPE : Les bulles infinies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015503" y="2117941"/>
            <a:ext cx="6424332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63" dirty="0"/>
              <a:t>• Ecoulement multiphasique entre l’air et un fluide (eau, glycérine</a:t>
            </a:r>
            <a:r>
              <a:rPr lang="fr-FR" sz="1463" dirty="0" smtClean="0"/>
              <a:t>)</a:t>
            </a:r>
          </a:p>
          <a:p>
            <a:r>
              <a:rPr lang="fr-FR" sz="1463" dirty="0" smtClean="0"/>
              <a:t>• modélisation </a:t>
            </a:r>
          </a:p>
          <a:p>
            <a:endParaRPr lang="fr-FR" sz="1463" dirty="0"/>
          </a:p>
          <a:p>
            <a:endParaRPr lang="fr-FR" sz="1463" dirty="0"/>
          </a:p>
          <a:p>
            <a:r>
              <a:rPr lang="fr-FR" sz="1463" dirty="0"/>
              <a:t>But de l’étude : Etudier le dynamique de l’écoulement </a:t>
            </a:r>
          </a:p>
          <a:p>
            <a:endParaRPr lang="fr-FR" sz="1463" dirty="0"/>
          </a:p>
          <a:p>
            <a:r>
              <a:rPr lang="fr-FR" sz="1463" dirty="0"/>
              <a:t>Sommaire : </a:t>
            </a:r>
          </a:p>
          <a:p>
            <a:r>
              <a:rPr lang="fr-FR" sz="1463" dirty="0"/>
              <a:t>	I) Etude expérimentale </a:t>
            </a:r>
          </a:p>
          <a:p>
            <a:r>
              <a:rPr lang="fr-FR" sz="1463" dirty="0"/>
              <a:t>	II) Approche théorique</a:t>
            </a:r>
          </a:p>
          <a:p>
            <a:r>
              <a:rPr lang="fr-FR" sz="1463" dirty="0"/>
              <a:t>	III) Conclusion</a:t>
            </a:r>
          </a:p>
          <a:p>
            <a:endParaRPr lang="fr-FR" sz="1463" dirty="0"/>
          </a:p>
          <a:p>
            <a:endParaRPr lang="fr-FR" sz="1463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306" t="10760" r="20294" b="9090"/>
          <a:stretch/>
        </p:blipFill>
        <p:spPr>
          <a:xfrm>
            <a:off x="724293" y="1954697"/>
            <a:ext cx="2000251" cy="3566161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4187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543925" cy="1077020"/>
          </a:xfrm>
        </p:spPr>
        <p:txBody>
          <a:bodyPr>
            <a:normAutofit/>
          </a:bodyPr>
          <a:lstStyle/>
          <a:p>
            <a:r>
              <a:rPr lang="az-Cyrl-AZ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І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 Expérimentation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000" dirty="0" smtClean="0"/>
              <a:t>	</a:t>
            </a:r>
            <a:r>
              <a:rPr lang="az-Cyrl-AZ" sz="2200" dirty="0">
                <a:latin typeface="Cambria Math" panose="02040503050406030204" pitchFamily="18" charset="0"/>
                <a:ea typeface="Cambria Math" panose="02040503050406030204" pitchFamily="18" charset="0"/>
              </a:rPr>
              <a:t> І</a:t>
            </a:r>
            <a:r>
              <a:rPr lang="fr-FR" sz="2200" dirty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fr-FR" sz="2200" dirty="0" smtClean="0"/>
              <a:t>dispositif</a:t>
            </a:r>
            <a:endParaRPr lang="fr-FR" sz="2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8926"/>
            <a:ext cx="4318323" cy="373888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054" t="15030" r="29477" b="6509"/>
          <a:stretch/>
        </p:blipFill>
        <p:spPr>
          <a:xfrm rot="16200000" flipH="1">
            <a:off x="4439379" y="2501233"/>
            <a:ext cx="1303159" cy="6171391"/>
          </a:xfrm>
          <a:prstGeom prst="rect">
            <a:avLst/>
          </a:prstGeom>
          <a:ln w="3175">
            <a:noFill/>
          </a:ln>
          <a:effectLst>
            <a:outerShdw blurRad="50800" dist="50800" sx="1000" sy="1000" algn="ctr" rotWithShape="0">
              <a:srgbClr val="000000"/>
            </a:outerShdw>
          </a:effectLst>
        </p:spPr>
      </p:pic>
      <p:graphicFrame>
        <p:nvGraphicFramePr>
          <p:cNvPr id="7" name="Diagramme 6"/>
          <p:cNvGraphicFramePr/>
          <p:nvPr>
            <p:extLst>
              <p:ext uri="{D42A27DB-BD31-4B8C-83A1-F6EECF244321}">
                <p14:modId xmlns="" xmlns:p14="http://schemas.microsoft.com/office/powerpoint/2010/main" val="2323540078"/>
              </p:ext>
            </p:extLst>
          </p:nvPr>
        </p:nvGraphicFramePr>
        <p:xfrm>
          <a:off x="4708288" y="1077020"/>
          <a:ext cx="5046850" cy="3197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8" name="Diagramme 7"/>
          <p:cNvGraphicFramePr/>
          <p:nvPr>
            <p:extLst>
              <p:ext uri="{D42A27DB-BD31-4B8C-83A1-F6EECF244321}">
                <p14:modId xmlns="" xmlns:p14="http://schemas.microsoft.com/office/powerpoint/2010/main" val="2459958884"/>
              </p:ext>
            </p:extLst>
          </p:nvPr>
        </p:nvGraphicFramePr>
        <p:xfrm>
          <a:off x="1869952" y="5240675"/>
          <a:ext cx="6442014" cy="2570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1991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543925" cy="1077020"/>
          </a:xfrm>
        </p:spPr>
        <p:txBody>
          <a:bodyPr>
            <a:normAutofit/>
          </a:bodyPr>
          <a:lstStyle/>
          <a:p>
            <a:r>
              <a:rPr lang="az-Cyrl-AZ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І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 Expérimentation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sz="1800" dirty="0" smtClean="0"/>
              <a:t>	</a:t>
            </a:r>
            <a:r>
              <a:rPr lang="az-Cyrl-AZ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az-Cyrl-AZ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ІІ</a:t>
            </a:r>
            <a:r>
              <a:rPr lang="fr-FR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fr-FR" sz="2000" dirty="0" smtClean="0"/>
              <a:t>Relevé expérimentaux </a:t>
            </a:r>
            <a:endParaRPr lang="fr-FR" sz="4800" dirty="0"/>
          </a:p>
        </p:txBody>
      </p:sp>
      <p:sp>
        <p:nvSpPr>
          <p:cNvPr id="4" name="ZoneTexte 3"/>
          <p:cNvSpPr txBox="1"/>
          <p:nvPr/>
        </p:nvSpPr>
        <p:spPr>
          <a:xfrm>
            <a:off x="-2" y="1144316"/>
            <a:ext cx="5688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Tableau des vitesses caractéristiques expérimentales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4521309"/>
                  </p:ext>
                </p:extLst>
              </p:nvPr>
            </p:nvGraphicFramePr>
            <p:xfrm>
              <a:off x="670606" y="1496274"/>
              <a:ext cx="8458201" cy="1308168"/>
            </p:xfrm>
            <a:graphic>
              <a:graphicData uri="http://schemas.openxmlformats.org/drawingml/2006/table">
                <a:tbl>
                  <a:tblPr>
                    <a:tableStyleId>{8799B23B-EC83-4686-B30A-512413B5E67A}</a:tableStyleId>
                  </a:tblPr>
                  <a:tblGrid>
                    <a:gridCol w="1943164"/>
                    <a:gridCol w="745498"/>
                    <a:gridCol w="745498"/>
                    <a:gridCol w="745498"/>
                    <a:gridCol w="745498"/>
                    <a:gridCol w="745498"/>
                    <a:gridCol w="745498"/>
                    <a:gridCol w="745498"/>
                    <a:gridCol w="1296551"/>
                  </a:tblGrid>
                  <a:tr h="376517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400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L</m:t>
                                    </m:r>
                                  </m:e>
                                  <m:sub>
                                    <m:r>
                                      <a:rPr lang="fr-FR" sz="1400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fr-FR" sz="140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fr-FR" sz="140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fr-FR" sz="1400" i="1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fr-FR" sz="1400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𝑑𝑖𝑎𝑚</m:t>
                                        </m:r>
                                        <m:r>
                                          <a:rPr lang="fr-FR" sz="1400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è</m:t>
                                        </m:r>
                                        <m:r>
                                          <a:rPr lang="fr-FR" sz="1400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𝑡𝑟𝑒</m:t>
                                        </m:r>
                                        <m:r>
                                          <a:rPr lang="fr-FR" sz="1400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fr-FR" sz="1400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𝑑𝑢</m:t>
                                        </m:r>
                                        <m:r>
                                          <a:rPr lang="fr-FR" sz="1400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fr-FR" sz="1400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𝑡𝑢𝑏𝑒</m:t>
                                        </m:r>
                                        <m:r>
                                          <a:rPr lang="fr-FR" sz="1400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</m:e>
                                      <m:e>
                                        <m:r>
                                          <a:rPr lang="fr-FR" sz="1400" u="none" strike="noStrike" dirty="0" smtClean="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𝑚𝑚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fr-FR" sz="1400" b="0" i="1" u="none" strike="noStrike" dirty="0" smtClean="0">
                            <a:effectLst/>
                            <a:latin typeface="Cambria Math" panose="02040503050406030204" pitchFamily="18" charset="0"/>
                          </a:endParaRPr>
                        </a:p>
                      </a:txBody>
                      <a:tcPr marL="7739" marR="7739" marT="7739" marB="0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12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16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19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22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26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30,5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38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Masse volumique </a:t>
                          </a:r>
                          <a14:m>
                            <m:oMath xmlns:m="http://schemas.openxmlformats.org/officeDocument/2006/math">
                              <m:r>
                                <a:rPr lang="fr-FR" sz="10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𝑘𝑔</m:t>
                              </m:r>
                              <m:r>
                                <a:rPr lang="fr-FR" sz="10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fr-FR" sz="10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0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fr-FR" sz="10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sz="10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/>
                          </a:r>
                          <a:endParaRPr lang="fr-FR" sz="10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</a:tr>
                  <a:tr h="317928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4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𝑒𝑡h𝑎𝑛𝑜𝑙</m:t>
                                  </m:r>
                                </m:sub>
                              </m:sSub>
                              <m:r>
                                <a:rPr lang="fr-FR" sz="14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r>
                                <a:rPr lang="fr-FR" sz="1400" b="0" i="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4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  <m:r>
                                <a:rPr lang="fr-FR" sz="14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sz="14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oMath>
                          </a14:m>
                          <a:r>
                            <a:rPr lang="fr-FR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)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117,62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136,37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151,6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167,5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172,4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186,3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202,1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fr-FR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1260</a:t>
                          </a:r>
                        </a:p>
                      </a:txBody>
                      <a:tcPr marL="9525" marR="9525" marT="9525" marB="0" anchor="ctr"/>
                    </a:tc>
                  </a:tr>
                  <a:tr h="304440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4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0, </m:t>
                                  </m:r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𝑒𝑎𝑢</m:t>
                                  </m:r>
                                </m:sub>
                              </m:sSub>
                              <m:r>
                                <a:rPr lang="fr-FR" sz="1400" b="0" i="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fr-FR" sz="140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  <m:r>
                                <a:rPr lang="fr-FR" sz="140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sz="140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oMath>
                          </a14:m>
                          <a:r>
                            <a:rPr lang="fr-FR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)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 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>
                        <a:pattFill prst="wdDnDiag">
                          <a:fgClr>
                            <a:schemeClr val="bg2">
                              <a:lumMod val="75000"/>
                            </a:schemeClr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114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124,8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150,5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165,6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191,6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226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fr-FR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989</a:t>
                          </a:r>
                        </a:p>
                      </a:txBody>
                      <a:tcPr marL="9525" marR="9525" marT="9525" marB="0" anchor="ctr"/>
                    </a:tc>
                  </a:tr>
                  <a:tr h="309283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4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𝐺𝑙𝑦𝑐</m:t>
                                  </m:r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é</m:t>
                                  </m:r>
                                  <m:r>
                                    <a:rPr lang="fr-FR" sz="14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𝑟𝑖𝑛𝑒</m:t>
                                  </m:r>
                                </m:sub>
                              </m:sSub>
                              <m:r>
                                <a:rPr lang="fr-FR" sz="14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fr-FR" sz="1400" b="0" i="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sz="14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  <m:r>
                                <a:rPr lang="fr-FR" sz="14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sz="14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oMath>
                          </a14:m>
                          <a:r>
                            <a:rPr lang="fr-FR" sz="14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)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>
                        <a:pattFill prst="wdDnDiag">
                          <a:fgClr>
                            <a:schemeClr val="bg2">
                              <a:lumMod val="75000"/>
                            </a:schemeClr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>
                        <a:pattFill prst="wdDnDiag">
                          <a:fgClr>
                            <a:schemeClr val="bg2">
                              <a:lumMod val="75000"/>
                            </a:schemeClr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26,8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42,77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79,6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95,88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171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fr-FR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790</a:t>
                          </a:r>
                        </a:p>
                      </a:txBody>
                      <a:tcPr marL="9525" marR="9525" marT="9525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val="2784521309"/>
                  </p:ext>
                </p:extLst>
              </p:nvPr>
            </p:nvGraphicFramePr>
            <p:xfrm>
              <a:off x="670606" y="1496274"/>
              <a:ext cx="8458201" cy="1308168"/>
            </p:xfrm>
            <a:graphic>
              <a:graphicData uri="http://schemas.openxmlformats.org/drawingml/2006/table">
                <a:tbl>
                  <a:tblPr>
                    <a:tableStyleId>{8799B23B-EC83-4686-B30A-512413B5E67A}</a:tableStyleId>
                  </a:tblPr>
                  <a:tblGrid>
                    <a:gridCol w="1943164"/>
                    <a:gridCol w="745498"/>
                    <a:gridCol w="745498"/>
                    <a:gridCol w="745498"/>
                    <a:gridCol w="745498"/>
                    <a:gridCol w="745498"/>
                    <a:gridCol w="745498"/>
                    <a:gridCol w="745498"/>
                    <a:gridCol w="1296551"/>
                  </a:tblGrid>
                  <a:tr h="37651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7739" marR="7739" marT="7739" marB="0">
                        <a:blipFill rotWithShape="0">
                          <a:blip r:embed="rId2"/>
                          <a:stretch>
                            <a:fillRect l="-627" t="-4839" r="-335737" b="-258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12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16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19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22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26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30,5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38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7739" marR="7739" marT="7739" marB="0" anchor="ctr">
                        <a:blipFill rotWithShape="0">
                          <a:blip r:embed="rId2"/>
                          <a:stretch>
                            <a:fillRect l="-552582" t="-4839" r="-939" b="-258065"/>
                          </a:stretch>
                        </a:blipFill>
                      </a:tcPr>
                    </a:tc>
                  </a:tr>
                  <a:tr h="3179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7739" marR="7739" marT="7739" marB="0">
                        <a:blipFill rotWithShape="0">
                          <a:blip r:embed="rId2"/>
                          <a:stretch>
                            <a:fillRect l="-627" t="-122642" r="-335737" b="-2018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117,62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136,37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151,6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167,5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172,4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186,3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202,1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fr-FR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1260</a:t>
                          </a:r>
                        </a:p>
                      </a:txBody>
                      <a:tcPr marL="9525" marR="9525" marT="9525" marB="0" anchor="ctr"/>
                    </a:tc>
                  </a:tr>
                  <a:tr h="3044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7739" marR="7739" marT="7739" marB="0">
                        <a:blipFill rotWithShape="0">
                          <a:blip r:embed="rId2"/>
                          <a:stretch>
                            <a:fillRect l="-627" t="-236000" r="-335737" b="-11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 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>
                        <a:pattFill prst="wdDnDiag">
                          <a:fgClr>
                            <a:schemeClr val="bg2">
                              <a:lumMod val="75000"/>
                            </a:schemeClr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114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124,8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150,5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165,6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191,6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>
                              <a:effectLst/>
                            </a:rPr>
                            <a:t>226</a:t>
                          </a:r>
                          <a:endParaRPr lang="fr-FR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fr-FR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989</a:t>
                          </a:r>
                        </a:p>
                      </a:txBody>
                      <a:tcPr marL="9525" marR="9525" marT="9525" marB="0" anchor="ctr"/>
                    </a:tc>
                  </a:tr>
                  <a:tr h="309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7739" marR="7739" marT="7739" marB="0">
                        <a:blipFill rotWithShape="0">
                          <a:blip r:embed="rId2"/>
                          <a:stretch>
                            <a:fillRect l="-627" t="-329412" r="-335737" b="-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>
                        <a:pattFill prst="wdDnDiag">
                          <a:fgClr>
                            <a:schemeClr val="bg2">
                              <a:lumMod val="75000"/>
                            </a:schemeClr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>
                        <a:pattFill prst="wdDnDiag">
                          <a:fgClr>
                            <a:schemeClr val="bg2">
                              <a:lumMod val="75000"/>
                            </a:schemeClr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26,8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42,77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79,6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95,88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200" u="none" strike="noStrike" dirty="0">
                              <a:effectLst/>
                            </a:rPr>
                            <a:t>171</a:t>
                          </a:r>
                          <a:endParaRPr lang="fr-FR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7739" marR="7739" marT="7739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fr-FR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790</a:t>
                          </a:r>
                        </a:p>
                      </a:txBody>
                      <a:tcPr marL="9525" marR="9525" marT="9525" marB="0" anchor="ctr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38708488"/>
              </p:ext>
            </p:extLst>
          </p:nvPr>
        </p:nvGraphicFramePr>
        <p:xfrm>
          <a:off x="5243617" y="3382427"/>
          <a:ext cx="4239497" cy="2386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79" y="3283404"/>
            <a:ext cx="4212916" cy="236976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150450" y="4447386"/>
            <a:ext cx="1749257" cy="76771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63" dirty="0">
                <a:solidFill>
                  <a:srgbClr val="FF0000"/>
                </a:solidFill>
              </a:rPr>
              <a:t>• Ethanol</a:t>
            </a:r>
          </a:p>
          <a:p>
            <a:r>
              <a:rPr lang="fr-FR" sz="1463" dirty="0">
                <a:solidFill>
                  <a:srgbClr val="FF3399"/>
                </a:solidFill>
              </a:rPr>
              <a:t>• Eau</a:t>
            </a:r>
          </a:p>
          <a:p>
            <a:r>
              <a:rPr lang="fr-FR" sz="1463" dirty="0">
                <a:solidFill>
                  <a:schemeClr val="accent5">
                    <a:lumMod val="75000"/>
                  </a:schemeClr>
                </a:solidFill>
              </a:rPr>
              <a:t>• Glycérine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3</a:t>
            </a:fld>
            <a:endParaRPr lang="fr-FR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375801" y="5667712"/>
                <a:ext cx="8871788" cy="1044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63" b="1" dirty="0" smtClean="0"/>
                  <a:t>Observations </a:t>
                </a:r>
                <a:r>
                  <a:rPr lang="fr-FR" sz="1463" dirty="0" smtClean="0"/>
                  <a:t/>
                </a:r>
                <a:br>
                  <a:rPr lang="fr-FR" sz="1463" dirty="0" smtClean="0"/>
                </a:br>
                <a:r>
                  <a:rPr lang="fr-FR" sz="1463" dirty="0" smtClean="0"/>
                  <a:t>	→ variables de la vitesse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fr-FR" sz="1463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1463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𝑣𝑖𝑠𝑐𝑜𝑠𝑖𝑡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é 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𝑑𝑢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𝑓𝑙𝑢𝑖𝑑𝑒</m:t>
                            </m:r>
                          </m:e>
                          <m:e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𝑑𝑖𝑎𝑚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è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𝑡𝑟𝑒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𝑑𝑢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1463" b="0" i="1" smtClean="0">
                                <a:latin typeface="Cambria Math" panose="02040503050406030204" pitchFamily="18" charset="0"/>
                              </a:rPr>
                              <m:t>𝑡𝑢𝑏𝑒</m:t>
                            </m:r>
                          </m:e>
                        </m:eqArr>
                      </m:e>
                    </m:d>
                  </m:oMath>
                </a14:m>
                <a:endParaRPr lang="fr-FR" sz="1463" dirty="0" smtClean="0"/>
              </a:p>
              <a:p>
                <a:r>
                  <a:rPr lang="fr-FR" sz="1463" dirty="0" smtClean="0"/>
                  <a:t> 	→ Le fluide ne s’écoule plus dans certaines conditions </a:t>
                </a:r>
                <a:endParaRPr lang="fr-FR" sz="1463" dirty="0"/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01" y="5667712"/>
                <a:ext cx="8871788" cy="1044838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l="-275" t="-585" b="-58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1808375" y="3049451"/>
            <a:ext cx="1788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smtClean="0"/>
              <a:t>Vitesse et viscosité</a:t>
            </a:r>
            <a:endParaRPr lang="fr-FR" sz="1600" u="sng" dirty="0"/>
          </a:p>
        </p:txBody>
      </p:sp>
      <p:sp>
        <p:nvSpPr>
          <p:cNvPr id="11" name="ZoneTexte 10"/>
          <p:cNvSpPr txBox="1"/>
          <p:nvPr/>
        </p:nvSpPr>
        <p:spPr>
          <a:xfrm>
            <a:off x="6255620" y="3095340"/>
            <a:ext cx="2484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smtClean="0"/>
              <a:t>Vitesse et diamètre du tube</a:t>
            </a:r>
            <a:endParaRPr lang="fr-FR" sz="1600" u="sng" dirty="0"/>
          </a:p>
        </p:txBody>
      </p:sp>
    </p:spTree>
    <p:extLst>
      <p:ext uri="{BB962C8B-B14F-4D97-AF65-F5344CB8AC3E}">
        <p14:creationId xmlns="" xmlns:p14="http://schemas.microsoft.com/office/powerpoint/2010/main" val="129055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/>
          <p:cNvGrpSpPr/>
          <p:nvPr/>
        </p:nvGrpSpPr>
        <p:grpSpPr>
          <a:xfrm>
            <a:off x="4062014" y="382890"/>
            <a:ext cx="1638794" cy="3934835"/>
            <a:chOff x="4062014" y="382890"/>
            <a:chExt cx="1638794" cy="3934835"/>
          </a:xfrm>
        </p:grpSpPr>
        <p:grpSp>
          <p:nvGrpSpPr>
            <p:cNvPr id="9" name="Groupe 8"/>
            <p:cNvGrpSpPr/>
            <p:nvPr/>
          </p:nvGrpSpPr>
          <p:grpSpPr>
            <a:xfrm>
              <a:off x="4062014" y="382890"/>
              <a:ext cx="1638794" cy="3934835"/>
              <a:chOff x="8697984" y="392676"/>
              <a:chExt cx="1710836" cy="5581965"/>
            </a:xfrm>
          </p:grpSpPr>
          <p:grpSp>
            <p:nvGrpSpPr>
              <p:cNvPr id="10" name="Groupe 9"/>
              <p:cNvGrpSpPr/>
              <p:nvPr/>
            </p:nvGrpSpPr>
            <p:grpSpPr>
              <a:xfrm>
                <a:off x="8697984" y="392676"/>
                <a:ext cx="1710836" cy="5581965"/>
                <a:chOff x="8697984" y="392676"/>
                <a:chExt cx="1710836" cy="5581965"/>
              </a:xfrm>
            </p:grpSpPr>
            <p:grpSp>
              <p:nvGrpSpPr>
                <p:cNvPr id="12" name="Groupe 11"/>
                <p:cNvGrpSpPr/>
                <p:nvPr/>
              </p:nvGrpSpPr>
              <p:grpSpPr>
                <a:xfrm>
                  <a:off x="8697984" y="392676"/>
                  <a:ext cx="1710836" cy="5581965"/>
                  <a:chOff x="8697984" y="392676"/>
                  <a:chExt cx="1710836" cy="5581965"/>
                </a:xfrm>
              </p:grpSpPr>
              <p:pic>
                <p:nvPicPr>
                  <p:cNvPr id="15" name="Image 14"/>
                  <p:cNvPicPr>
                    <a:picLocks noChangeAspect="1"/>
                  </p:cNvPicPr>
                  <p:nvPr/>
                </p:nvPicPr>
                <p:blipFill>
                  <a:blip r:embed="rId2" cstate="print"/>
                  <a:stretch>
                    <a:fillRect/>
                  </a:stretch>
                </p:blipFill>
                <p:spPr>
                  <a:xfrm>
                    <a:off x="8697984" y="392676"/>
                    <a:ext cx="1710836" cy="5581965"/>
                  </a:xfrm>
                  <a:prstGeom prst="rect">
                    <a:avLst/>
                  </a:prstGeom>
                </p:spPr>
              </p:pic>
              <p:sp>
                <p:nvSpPr>
                  <p:cNvPr id="6" name="Rectangle 15"/>
                  <p:cNvSpPr/>
                  <p:nvPr/>
                </p:nvSpPr>
                <p:spPr>
                  <a:xfrm>
                    <a:off x="9650437" y="1754856"/>
                    <a:ext cx="450166" cy="21462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89"/>
                  </a:p>
                </p:txBody>
              </p:sp>
            </p:grpSp>
            <p:sp>
              <p:nvSpPr>
                <p:cNvPr id="13" name="Rectangle 12"/>
                <p:cNvSpPr/>
                <p:nvPr/>
              </p:nvSpPr>
              <p:spPr>
                <a:xfrm>
                  <a:off x="9762978" y="2194560"/>
                  <a:ext cx="337625" cy="4783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89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9636369" y="4042397"/>
                  <a:ext cx="337625" cy="4783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89"/>
                </a:p>
              </p:txBody>
            </p:sp>
          </p:grpSp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11" name="ZoneTexte 10"/>
                  <p:cNvSpPr txBox="1"/>
                  <p:nvPr/>
                </p:nvSpPr>
                <p:spPr>
                  <a:xfrm>
                    <a:off x="8972814" y="2488197"/>
                    <a:ext cx="647115" cy="4170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fr-FR" sz="1189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189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oMath>
                      </m:oMathPara>
                    </a14:m>
                    <a:endParaRPr lang="fr-FR" sz="1189" dirty="0"/>
                  </a:p>
                </p:txBody>
              </p:sp>
            </mc:Choice>
            <mc:Fallback>
              <p:sp>
                <p:nvSpPr>
                  <p:cNvPr id="16" name="ZoneTexte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72813" y="2488196"/>
                    <a:ext cx="647114" cy="369332"/>
                  </a:xfrm>
                  <a:prstGeom prst="rect">
                    <a:avLst/>
                  </a:prstGeom>
                  <a:blipFill rotWithShape="0">
                    <a:blip r:embed="rId3" cstate="print"/>
                    <a:stretch>
                      <a:fillRect t="-19672" r="-1792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7" name="Connecteur droit avec flèche 16"/>
            <p:cNvCxnSpPr/>
            <p:nvPr/>
          </p:nvCxnSpPr>
          <p:spPr>
            <a:xfrm flipH="1">
              <a:off x="4922924" y="2251349"/>
              <a:ext cx="13447" cy="67153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8" name="ZoneTexte 17"/>
                <p:cNvSpPr txBox="1"/>
                <p:nvPr/>
              </p:nvSpPr>
              <p:spPr>
                <a:xfrm>
                  <a:off x="4337000" y="2982543"/>
                  <a:ext cx="770367" cy="3398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4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4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</m:acc>
                      </m:oMath>
                    </m:oMathPara>
                  </a14:m>
                  <a:endParaRPr lang="fr-FR" sz="1400" b="1" dirty="0"/>
                </a:p>
              </p:txBody>
            </p:sp>
          </mc:Choice>
          <mc:Fallback>
            <p:sp>
              <p:nvSpPr>
                <p:cNvPr id="18" name="ZoneTexte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7000" y="2982543"/>
                  <a:ext cx="770367" cy="339837"/>
                </a:xfrm>
                <a:prstGeom prst="rect">
                  <a:avLst/>
                </a:prstGeom>
                <a:blipFill rotWithShape="0">
                  <a:blip r:embed="rId4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Connecteur droit avec flèche 19"/>
            <p:cNvCxnSpPr/>
            <p:nvPr/>
          </p:nvCxnSpPr>
          <p:spPr>
            <a:xfrm flipH="1">
              <a:off x="4531659" y="2248676"/>
              <a:ext cx="404712" cy="19643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>
              <a:off x="4954301" y="2239712"/>
              <a:ext cx="437822" cy="21712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4" name="ZoneTexte 23"/>
                <p:cNvSpPr txBox="1"/>
                <p:nvPr/>
              </p:nvSpPr>
              <p:spPr>
                <a:xfrm>
                  <a:off x="4840668" y="1946045"/>
                  <a:ext cx="770367" cy="3339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400" i="1" dirty="0" smtClean="0">
                                <a:ln w="0"/>
                                <a:solidFill>
                                  <a:schemeClr val="accent1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1400" b="0" i="1" dirty="0" smtClean="0">
                                    <a:ln w="0"/>
                                    <a:solidFill>
                                      <a:schemeClr val="accent1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i="1" dirty="0" smtClean="0">
                                    <a:ln w="0"/>
                                    <a:solidFill>
                                      <a:schemeClr val="accent1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fr-FR" sz="1400" b="0" i="1" dirty="0" smtClean="0">
                                    <a:ln w="0"/>
                                    <a:solidFill>
                                      <a:schemeClr val="accent1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1400" b="1" dirty="0"/>
                </a:p>
              </p:txBody>
            </p:sp>
          </mc:Choice>
          <mc:Fallback>
            <p:sp>
              <p:nvSpPr>
                <p:cNvPr id="24" name="ZoneTexte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0668" y="1946045"/>
                  <a:ext cx="770367" cy="333938"/>
                </a:xfrm>
                <a:prstGeom prst="rect">
                  <a:avLst/>
                </a:prstGeom>
                <a:blipFill rotWithShape="0">
                  <a:blip r:embed="rId5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Connecteur droit avec flèche 25"/>
            <p:cNvCxnSpPr/>
            <p:nvPr/>
          </p:nvCxnSpPr>
          <p:spPr>
            <a:xfrm>
              <a:off x="4931525" y="2211743"/>
              <a:ext cx="4846" cy="47440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2" name="ZoneTexte 31"/>
                <p:cNvSpPr txBox="1"/>
                <p:nvPr/>
              </p:nvSpPr>
              <p:spPr>
                <a:xfrm>
                  <a:off x="4402844" y="2502564"/>
                  <a:ext cx="770367" cy="3339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400" b="1" i="1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1400" b="1" i="1" dirty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1" i="1" dirty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fr-FR" sz="1400" b="1" i="1" dirty="0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𝒗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1400" b="1" dirty="0"/>
                </a:p>
              </p:txBody>
            </p:sp>
          </mc:Choice>
          <mc:Fallback>
            <p:sp>
              <p:nvSpPr>
                <p:cNvPr id="32" name="ZoneTexte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2844" y="2502564"/>
                  <a:ext cx="770367" cy="333938"/>
                </a:xfrm>
                <a:prstGeom prst="rect">
                  <a:avLst/>
                </a:prstGeom>
                <a:blipFill rotWithShape="0">
                  <a:blip r:embed="rId6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Connecteur droit avec flèche 42"/>
            <p:cNvCxnSpPr/>
            <p:nvPr/>
          </p:nvCxnSpPr>
          <p:spPr>
            <a:xfrm flipH="1" flipV="1">
              <a:off x="4922924" y="1448697"/>
              <a:ext cx="13448" cy="799980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45" name="ZoneTexte 44"/>
                <p:cNvSpPr txBox="1"/>
                <p:nvPr/>
              </p:nvSpPr>
              <p:spPr>
                <a:xfrm>
                  <a:off x="4788028" y="1292285"/>
                  <a:ext cx="770367" cy="3961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sz="1600" b="1" i="1" dirty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FR" sz="1600" b="1" i="1" dirty="0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600" b="1" i="1" dirty="0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e>
                              <m:sub>
                                <m:r>
                                  <a:rPr lang="fr-FR" sz="1600" b="1" i="1" dirty="0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sz="1600" b="1" dirty="0"/>
                </a:p>
              </p:txBody>
            </p:sp>
          </mc:Choice>
          <mc:Fallback>
            <p:sp>
              <p:nvSpPr>
                <p:cNvPr id="45" name="ZoneTexte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88028" y="1292285"/>
                  <a:ext cx="770367" cy="396199"/>
                </a:xfrm>
                <a:prstGeom prst="rect">
                  <a:avLst/>
                </a:prstGeom>
                <a:blipFill rotWithShape="0">
                  <a:blip r:embed="rId7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624"/>
            <a:ext cx="8543925" cy="1077020"/>
          </a:xfrm>
        </p:spPr>
        <p:txBody>
          <a:bodyPr>
            <a:normAutofit/>
          </a:bodyPr>
          <a:lstStyle/>
          <a:p>
            <a:r>
              <a:rPr lang="az-Cyrl-AZ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ІІ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 Etude théorique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800" dirty="0"/>
              <a:t>	</a:t>
            </a:r>
            <a:r>
              <a:rPr lang="az-Cyrl-AZ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І</a:t>
            </a: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fr-FR" sz="2000" dirty="0" smtClean="0"/>
              <a:t>Mise en équation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831" y="1448697"/>
            <a:ext cx="4064374" cy="1857011"/>
          </a:xfrm>
        </p:spPr>
        <p:txBody>
          <a:bodyPr>
            <a:normAutofit lnSpcReduction="10000"/>
          </a:bodyPr>
          <a:lstStyle/>
          <a:p>
            <a:r>
              <a:rPr lang="fr-FR" sz="1900" dirty="0"/>
              <a:t>Bilan des actions mécaniques </a:t>
            </a:r>
            <a:r>
              <a:rPr lang="fr-FR" sz="1900" dirty="0" smtClean="0"/>
              <a:t>:</a:t>
            </a:r>
          </a:p>
          <a:p>
            <a:endParaRPr lang="fr-FR" sz="1950" dirty="0" smtClean="0"/>
          </a:p>
          <a:p>
            <a:pPr marL="457200" lvl="1" indent="0">
              <a:buNone/>
            </a:pPr>
            <a:r>
              <a:rPr lang="fr-FR" sz="1400" dirty="0" smtClean="0"/>
              <a:t>•    </a:t>
            </a:r>
            <a:r>
              <a:rPr lang="fr-FR" sz="1600" dirty="0" smtClean="0"/>
              <a:t>La force de pression</a:t>
            </a:r>
          </a:p>
          <a:p>
            <a:pPr lvl="1"/>
            <a:r>
              <a:rPr lang="fr-FR" sz="1600" dirty="0" smtClean="0"/>
              <a:t>Le poids</a:t>
            </a:r>
          </a:p>
          <a:p>
            <a:pPr lvl="1"/>
            <a:r>
              <a:rPr lang="fr-FR" sz="1600" dirty="0" smtClean="0"/>
              <a:t>La </a:t>
            </a:r>
            <a:r>
              <a:rPr lang="fr-FR" sz="1600" dirty="0"/>
              <a:t>force de viscosité </a:t>
            </a:r>
          </a:p>
          <a:p>
            <a:pPr lvl="1"/>
            <a:r>
              <a:rPr lang="fr-FR" sz="1600" dirty="0" smtClean="0"/>
              <a:t>La </a:t>
            </a:r>
            <a:r>
              <a:rPr lang="fr-FR" sz="1600" dirty="0"/>
              <a:t>force de tension superficielle</a:t>
            </a:r>
          </a:p>
          <a:p>
            <a:pPr marL="371475" lvl="1" indent="0">
              <a:buNone/>
            </a:pPr>
            <a:endParaRPr lang="fr-FR" sz="1625" dirty="0"/>
          </a:p>
          <a:p>
            <a:pPr marL="0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Espace réservé du contenu 2"/>
              <p:cNvSpPr txBox="1">
                <a:spLocks/>
              </p:cNvSpPr>
              <p:nvPr/>
            </p:nvSpPr>
            <p:spPr>
              <a:xfrm>
                <a:off x="5949659" y="1448697"/>
                <a:ext cx="3809167" cy="1989094"/>
              </a:xfrm>
              <a:prstGeom prst="rect">
                <a:avLst/>
              </a:prstGeom>
            </p:spPr>
            <p:txBody>
              <a:bodyPr vert="horz" lIns="74295" tIns="37148" rIns="74295" bIns="37148" rtlCol="0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100" dirty="0"/>
                  <a:t>Hypothèses </a:t>
                </a:r>
                <a:r>
                  <a:rPr lang="fr-FR" sz="2100" dirty="0" smtClean="0"/>
                  <a:t>:</a:t>
                </a:r>
              </a:p>
              <a:p>
                <a:pPr marL="0" indent="0">
                  <a:buNone/>
                </a:pPr>
                <a:endParaRPr lang="fr-FR" sz="1950" dirty="0"/>
              </a:p>
              <a:p>
                <a:pPr lvl="1"/>
                <a:r>
                  <a:rPr lang="fr-FR" sz="1700" dirty="0"/>
                  <a:t>Fluide parfait </a:t>
                </a:r>
              </a:p>
              <a:p>
                <a:pPr lvl="1"/>
                <a:r>
                  <a:rPr lang="fr-FR" sz="1700" dirty="0"/>
                  <a:t>Écoulement incompressible, </a:t>
                </a:r>
                <a:r>
                  <a:rPr lang="fr-FR" sz="1700" dirty="0" err="1"/>
                  <a:t>irrotationel</a:t>
                </a:r>
                <a:endParaRPr lang="fr-FR" sz="1700" dirty="0"/>
              </a:p>
              <a:p>
                <a:pPr lvl="1"/>
                <a:r>
                  <a:rPr lang="fr-FR" sz="1700" dirty="0"/>
                  <a:t>Régime stationnaire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fr-FR" sz="17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fr-FR" sz="17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700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fr-FR" sz="17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7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fr-FR" sz="17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17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FR" sz="17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1700" dirty="0"/>
              </a:p>
              <a:p>
                <a:pPr lvl="1"/>
                <a:r>
                  <a:rPr lang="fr-FR" sz="1700" dirty="0"/>
                  <a:t>Coordonnées </a:t>
                </a:r>
                <a:r>
                  <a:rPr lang="fr-FR" sz="1700" dirty="0" smtClean="0"/>
                  <a:t>cylindriques</a:t>
                </a:r>
                <a:endParaRPr lang="fr-FR" sz="1700" dirty="0"/>
              </a:p>
            </p:txBody>
          </p:sp>
        </mc:Choice>
        <mc:Fallback>
          <p:sp>
            <p:nvSpPr>
              <p:cNvPr id="7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9659" y="1448697"/>
                <a:ext cx="3809167" cy="1989094"/>
              </a:xfrm>
              <a:prstGeom prst="rect">
                <a:avLst/>
              </a:prstGeom>
              <a:blipFill rotWithShape="0">
                <a:blip r:embed="rId8" cstate="print"/>
                <a:stretch>
                  <a:fillRect l="-1600" t="-5828" b="-49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1518203" y="4170565"/>
                <a:ext cx="6431623" cy="1693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fr-FR" sz="1463" dirty="0"/>
                  <a:t/>
                </a:r>
                <a:br>
                  <a:rPr lang="fr-FR" sz="1463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63" i="1">
                          <a:latin typeface="Cambria Math" panose="02040503050406030204" pitchFamily="18" charset="0"/>
                        </a:rPr>
                        <m:t>𝑆𝑡</m:t>
                      </m:r>
                      <m:r>
                        <a:rPr lang="fr-FR" sz="1463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fr-FR" sz="1463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463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fr-FR" sz="1463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acc>
                        </m:num>
                        <m:den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fr-FR" sz="1463" i="1">
                          <a:latin typeface="Cambria Math" panose="02040503050406030204" pitchFamily="18" charset="0"/>
                        </a:rPr>
                        <m:t>+ </m:t>
                      </m:r>
                      <m:acc>
                        <m:accPr>
                          <m:chr m:val="⃗"/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fr-FR" sz="1463" i="1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𝑔𝑟𝑎𝑑</m:t>
                          </m:r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sSup>
                        <m:sSupPr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sz="1463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fr-FR" sz="1463" i="1">
                          <a:latin typeface="Cambria Math" panose="02040503050406030204" pitchFamily="18" charset="0"/>
                        </a:rPr>
                        <m:t>𝐸𝑢</m:t>
                      </m:r>
                      <m:r>
                        <a:rPr lang="fr-FR" sz="1463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𝑔𝑟𝑎</m:t>
                          </m:r>
                          <m:sSup>
                            <m:sSupPr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fr-FR" sz="1463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sz="1463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𝐹</m:t>
                          </m:r>
                          <m:sSup>
                            <m:sSupPr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⃗"/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  <m:r>
                        <a:rPr lang="fr-FR" sz="1463" i="1">
                          <a:latin typeface="Cambria Math" panose="02040503050406030204" pitchFamily="18" charset="0"/>
                        </a:rPr>
                        <m:t> +</m:t>
                      </m:r>
                      <m:f>
                        <m:fPr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𝑅𝑒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</m:e>
                            <m:sup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fr-FR" sz="1463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</m:oMath>
                  </m:oMathPara>
                </a14:m>
                <a:endParaRPr lang="fr-FR" sz="1463" dirty="0"/>
              </a:p>
              <a:p>
                <a:endParaRPr lang="fr-FR" sz="1463" dirty="0"/>
              </a:p>
              <a:p>
                <a:endParaRPr lang="fr-FR" sz="1463" dirty="0"/>
              </a:p>
              <a:p>
                <a:endParaRPr lang="fr-FR" sz="1463" dirty="0"/>
              </a:p>
              <a:p>
                <a:endParaRPr lang="fr-FR" sz="1463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203" y="4170565"/>
                <a:ext cx="6431623" cy="1693797"/>
              </a:xfrm>
              <a:prstGeom prst="rect">
                <a:avLst/>
              </a:prstGeom>
              <a:blipFill rotWithShape="0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720823" y="5164077"/>
                <a:ext cx="8646874" cy="1392882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1600" b="1" dirty="0" smtClean="0"/>
                  <a:t>Ouverture d’étude </a:t>
                </a:r>
              </a:p>
              <a:p>
                <a:endParaRPr lang="fr-FR" sz="1600" b="1" dirty="0" smtClean="0"/>
              </a:p>
              <a:p>
                <a:r>
                  <a:rPr lang="fr-FR" sz="1463" dirty="0" smtClean="0"/>
                  <a:t/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acc>
                    <m:r>
                      <a:rPr lang="fr-FR" sz="1600" i="1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𝑔𝑟𝑎</m:t>
                        </m:r>
                        <m:sSup>
                          <m:sSup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  <m:sSup>
                      <m:sSup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sz="16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𝐸𝑢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𝑔𝑟𝑎</m:t>
                        </m:r>
                        <m:sSup>
                          <m:sSup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acc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sz="16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𝐹</m:t>
                        </m:r>
                        <m:sSup>
                          <m:sSup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</m:acc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600" dirty="0"/>
                  <a:t/>
                </a:r>
                <a:r>
                  <a:rPr lang="fr-F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⇒ </a:t>
                </a:r>
                <a:r>
                  <a:rPr lang="fr-FR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utilisation </a:t>
                </a:r>
                <a:r>
                  <a:rPr lang="fr-F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des nombres adimensionnels</a:t>
                </a:r>
                <a:endParaRPr lang="fr-FR" sz="1600" dirty="0"/>
              </a:p>
              <a:p>
                <a:r>
                  <a:rPr lang="fr-FR" sz="1600" dirty="0" smtClean="0"/>
                  <a:t/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𝑔𝑟𝑎𝑑</m:t>
                        </m:r>
                      </m:e>
                    </m:acc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⃗"/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p>
                                  <m:sSupPr>
                                    <m:ctrlP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acc>
                          </m:num>
                          <m:den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fr-FR" sz="1600" i="1">
                        <a:latin typeface="Cambria Math" panose="02040503050406030204" pitchFamily="18" charset="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𝑔𝑟𝑎𝑑</m:t>
                        </m:r>
                      </m:e>
                    </m:acc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</m:acc>
                  </m:oMath>
                </a14:m>
                <a:r>
                  <a:rPr lang="fr-FR" sz="1600" dirty="0"/>
                  <a:t/>
                </a:r>
                <a:r>
                  <a:rPr lang="fr-F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⇒ </a:t>
                </a:r>
                <a:r>
                  <a:rPr lang="fr-FR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utilisation </a:t>
                </a:r>
                <a:r>
                  <a:rPr lang="fr-F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la relation de Bernoulli </a:t>
                </a:r>
                <a:endParaRPr lang="fr-FR" sz="1600" dirty="0"/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823" y="5164077"/>
                <a:ext cx="8646874" cy="1392882"/>
              </a:xfrm>
              <a:prstGeom prst="rect">
                <a:avLst/>
              </a:prstGeom>
              <a:blipFill rotWithShape="0">
                <a:blip r:embed="rId10" cstate="print"/>
                <a:stretch>
                  <a:fillRect l="-352" t="-1310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720823" y="3985899"/>
            <a:ext cx="2805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Relation de Navier Stokes</a:t>
            </a:r>
            <a:endParaRPr lang="fr-FR" i="1" dirty="0"/>
          </a:p>
        </p:txBody>
      </p:sp>
    </p:spTree>
    <p:extLst>
      <p:ext uri="{BB962C8B-B14F-4D97-AF65-F5344CB8AC3E}">
        <p14:creationId xmlns="" xmlns:p14="http://schemas.microsoft.com/office/powerpoint/2010/main" val="131913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" r="-983" b="18744"/>
          <a:stretch/>
        </p:blipFill>
        <p:spPr>
          <a:xfrm>
            <a:off x="270173" y="1143352"/>
            <a:ext cx="1736622" cy="274132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8469"/>
            <a:ext cx="8686800" cy="1077020"/>
          </a:xfrm>
        </p:spPr>
        <p:txBody>
          <a:bodyPr>
            <a:normAutofit/>
          </a:bodyPr>
          <a:lstStyle/>
          <a:p>
            <a:r>
              <a:rPr lang="az-Cyrl-AZ" dirty="0">
                <a:latin typeface="Cambria Math" panose="02040503050406030204" pitchFamily="18" charset="0"/>
                <a:ea typeface="Cambria Math" panose="02040503050406030204" pitchFamily="18" charset="0"/>
              </a:rPr>
              <a:t>ІІ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Etude théorique </a:t>
            </a:r>
            <a:b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  <a:r>
              <a:rPr lang="az-Cyrl-AZ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az-Cyrl-AZ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ІІ</a:t>
            </a: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fr-FR" sz="2000" dirty="0" smtClean="0"/>
              <a:t>Equation de vitesse : relation de Bernoulli</a:t>
            </a:r>
            <a:endParaRPr lang="fr-FR" sz="20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ZoneTexte 3"/>
              <p:cNvSpPr txBox="1"/>
              <p:nvPr/>
            </p:nvSpPr>
            <p:spPr>
              <a:xfrm>
                <a:off x="6680433" y="1681562"/>
                <a:ext cx="2594956" cy="9817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𝜌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𝑔𝑧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𝑐𝑠𝑡</m:t>
                      </m:r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𝑔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3" y="1681562"/>
                <a:ext cx="2594956" cy="981744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b="-1840"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79878" y="4671864"/>
            <a:ext cx="4712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Remarque :</a:t>
            </a:r>
          </a:p>
          <a:p>
            <a:endParaRPr lang="fr-FR" dirty="0" smtClean="0"/>
          </a:p>
          <a:p>
            <a:r>
              <a:rPr lang="fr-FR" dirty="0" smtClean="0"/>
              <a:t>→ Théorie d’une vitesse divergente</a:t>
            </a:r>
          </a:p>
          <a:p>
            <a:r>
              <a:rPr lang="fr-FR" dirty="0" smtClean="0"/>
              <a:t>→ Incohérence à la vitesse expérimentale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70173" y="3931063"/>
            <a:ext cx="3851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Comparaison théorie et expérimentale</a:t>
            </a:r>
            <a:endParaRPr lang="fr-FR" b="1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3" name="ZoneTexte 12"/>
              <p:cNvSpPr txBox="1"/>
              <p:nvPr/>
            </p:nvSpPr>
            <p:spPr>
              <a:xfrm>
                <a:off x="2006795" y="1068551"/>
                <a:ext cx="6000317" cy="3014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Hypothèses particulières :</a:t>
                </a:r>
              </a:p>
              <a:p>
                <a:pPr>
                  <a:spcBef>
                    <a:spcPts val="1200"/>
                  </a:spcBef>
                </a:pPr>
                <a:r>
                  <a:rPr lang="fr-FR" dirty="0"/>
                  <a:t/>
                </a:r>
                <a:r>
                  <a:rPr lang="fr-FR" dirty="0" smtClean="0"/>
                  <a:t>      • </a:t>
                </a:r>
                <a:r>
                  <a:rPr lang="fr-FR" dirty="0"/>
                  <a:t>Force de tension superficielle</a:t>
                </a:r>
              </a:p>
              <a:p>
                <a:r>
                  <a:rPr lang="fr-FR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FR" dirty="0"/>
                  <a:t/>
                </a:r>
              </a:p>
              <a:p>
                <a:r>
                  <a:rPr lang="fr-FR" dirty="0"/>
                  <a:t/>
                </a:r>
                <a:r>
                  <a:rPr lang="fr-FR" dirty="0"/>
                  <a:t>      • Force de </a:t>
                </a:r>
                <a:r>
                  <a:rPr lang="fr-FR" dirty="0" smtClean="0"/>
                  <a:t>viscosité négligée</a:t>
                </a:r>
                <a:endParaRPr lang="fr-FR" dirty="0"/>
              </a:p>
              <a:p>
                <a:r>
                  <a:rPr lang="fr-FR" dirty="0"/>
                  <a:t>       •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=0</m:t>
                    </m:r>
                    <m:r>
                      <m:rPr>
                        <m:nor/>
                      </m:rPr>
                      <a:rPr lang="fr-FR" dirty="0"/>
                      <m:t> </m:t>
                    </m:r>
                  </m:oMath>
                </a14:m>
                <a:r>
                  <a:rPr lang="fr-FR" dirty="0"/>
                  <a:t/>
                </a:r>
              </a:p>
              <a:p>
                <a:r>
                  <a:rPr lang="fr-FR" sz="1600" dirty="0" smtClean="0"/>
                  <a:t/>
                </a:r>
                <a:r>
                  <a:rPr lang="fr-FR" dirty="0" smtClean="0"/>
                  <a:t>• Problème </a:t>
                </a:r>
                <a:r>
                  <a:rPr lang="fr-FR" dirty="0" smtClean="0"/>
                  <a:t>unidimensionnel</a:t>
                </a:r>
                <a:r>
                  <a:rPr lang="fr-FR" sz="1600" dirty="0" smtClean="0"/>
                  <a:t/>
                </a:r>
                <a:br>
                  <a:rPr lang="fr-FR" sz="1600" dirty="0" smtClean="0"/>
                </a:br>
                <a:endParaRPr lang="fr-FR" sz="1600" dirty="0" smtClean="0"/>
              </a:p>
              <a:p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𝑔𝑟𝑎𝑑</m:t>
                        </m:r>
                      </m:e>
                    </m:acc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⃗"/>
                                <m:ctrlPr>
                                  <a:rPr lang="fr-FR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p>
                                  <m:sSupPr>
                                    <m:ctrlP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lang="fr-FR" sz="16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acc>
                          </m:num>
                          <m:den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fr-FR" sz="1600" i="1">
                        <a:latin typeface="Cambria Math" panose="02040503050406030204" pitchFamily="18" charset="0"/>
                      </a:rPr>
                      <m:t>=−</m:t>
                    </m:r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𝑔𝑟𝑎𝑑</m:t>
                        </m:r>
                      </m:e>
                    </m:acc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</m:acc>
                  </m:oMath>
                </a14:m>
                <a:r>
                  <a:rPr lang="fr-FR" sz="1400" dirty="0" smtClean="0"/>
                  <a:t>  →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𝝆</m:t>
                        </m:r>
                        <m:sSubSup>
                          <m:sSubSupPr>
                            <m:ctrlPr>
                              <a:rPr lang="fr-FR" sz="16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600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fr-FR" sz="1600" b="1" i="1">
                                <a:latin typeface="Cambria Math" panose="02040503050406030204" pitchFamily="18" charset="0"/>
                              </a:rPr>
                              <m:t>𝑨</m:t>
                            </m:r>
                          </m:sub>
                          <m:sup>
                            <m:r>
                              <a:rPr lang="fr-FR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fr-FR" sz="1600" b="1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sz="1600" b="1" i="1">
                        <a:latin typeface="Cambria Math" panose="02040503050406030204" pitchFamily="18" charset="0"/>
                      </a:rPr>
                      <m:t>𝝆</m:t>
                    </m:r>
                    <m:r>
                      <a:rPr lang="fr-FR" sz="1600" b="1" i="1">
                        <a:latin typeface="Cambria Math" panose="02040503050406030204" pitchFamily="18" charset="0"/>
                      </a:rPr>
                      <m:t>𝒈</m:t>
                    </m:r>
                    <m:sSub>
                      <m:sSubPr>
                        <m:ctrlPr>
                          <a:rPr lang="fr-FR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lang="fr-FR" sz="1600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lang="fr-FR" sz="16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𝝆</m:t>
                        </m:r>
                        <m:sSubSup>
                          <m:sSubSupPr>
                            <m:ctrlPr>
                              <a:rPr lang="fr-FR" sz="16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600" b="1" i="1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fr-FR" sz="1600" b="1" i="1">
                                <a:latin typeface="Cambria Math" panose="02040503050406030204" pitchFamily="18" charset="0"/>
                              </a:rPr>
                              <m:t>𝑩</m:t>
                            </m:r>
                          </m:sub>
                          <m:sup>
                            <m:r>
                              <a:rPr lang="fr-FR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fr-FR" sz="1600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fr-FR" sz="1600" b="1" i="1"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fr-FR" sz="1400" dirty="0" smtClean="0"/>
                  <a:t/>
                </a:r>
              </a:p>
              <a:p>
                <a:pPr>
                  <a:spcBef>
                    <a:spcPts val="1200"/>
                  </a:spcBef>
                </a:pPr>
                <a:r>
                  <a:rPr lang="fr-FR" sz="1600" dirty="0" smtClean="0"/>
                  <a:t/>
                </a:r>
                <a:endParaRPr lang="fr-FR" dirty="0"/>
              </a:p>
            </p:txBody>
          </p:sp>
        </mc:Choice>
        <mc:Fallback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6795" y="1068551"/>
                <a:ext cx="6000317" cy="3014993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l="-812" t="-10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cteur en arc 16"/>
          <p:cNvCxnSpPr/>
          <p:nvPr/>
        </p:nvCxnSpPr>
        <p:spPr>
          <a:xfrm rot="5400000" flipH="1" flipV="1">
            <a:off x="5929127" y="2343182"/>
            <a:ext cx="811520" cy="477882"/>
          </a:xfrm>
          <a:prstGeom prst="curvedConnector3">
            <a:avLst>
              <a:gd name="adj1" fmla="val 10136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/>
          <p:cNvGrpSpPr/>
          <p:nvPr/>
        </p:nvGrpSpPr>
        <p:grpSpPr>
          <a:xfrm>
            <a:off x="4591797" y="3619732"/>
            <a:ext cx="4683592" cy="3160239"/>
            <a:chOff x="4591797" y="3619732"/>
            <a:chExt cx="4683592" cy="3160239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5178" t="4999" r="6193" b="1350"/>
            <a:stretch/>
          </p:blipFill>
          <p:spPr>
            <a:xfrm>
              <a:off x="4716835" y="3805053"/>
              <a:ext cx="4558554" cy="2796989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6534857" y="5199745"/>
              <a:ext cx="27084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accent5">
                      <a:lumMod val="75000"/>
                    </a:schemeClr>
                  </a:solidFill>
                </a:rPr>
                <a:t>Courbe théorique </a:t>
              </a:r>
            </a:p>
            <a:p>
              <a:r>
                <a:rPr lang="fr-FR" dirty="0" smtClean="0">
                  <a:solidFill>
                    <a:schemeClr val="accent2">
                      <a:lumMod val="75000"/>
                    </a:schemeClr>
                  </a:solidFill>
                </a:rPr>
                <a:t>Courbes expérimentales</a:t>
              </a:r>
              <a:endParaRPr lang="fr-FR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5925636" y="3619732"/>
              <a:ext cx="270849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Vitesse de l’écoulement</a:t>
              </a:r>
              <a:endParaRPr lang="fr-FR" sz="1600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591797" y="4363391"/>
              <a:ext cx="400110" cy="148268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rtlCol="0">
              <a:spAutoFit/>
            </a:bodyPr>
            <a:lstStyle/>
            <a:p>
              <a:r>
                <a:rPr lang="fr-FR" sz="1400" dirty="0" smtClean="0"/>
                <a:t>Vitesse en m/s</a:t>
              </a:r>
              <a:endParaRPr lang="fr-FR" sz="14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6397582" y="6472194"/>
              <a:ext cx="149152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rtlCol="0">
              <a:spAutoFit/>
            </a:bodyPr>
            <a:lstStyle/>
            <a:p>
              <a:r>
                <a:rPr lang="fr-FR" sz="1400" dirty="0" smtClean="0"/>
                <a:t>Hauteur (en m)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64144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3447"/>
            <a:ext cx="9906000" cy="1077020"/>
          </a:xfrm>
        </p:spPr>
        <p:txBody>
          <a:bodyPr>
            <a:normAutofit/>
          </a:bodyPr>
          <a:lstStyle/>
          <a:p>
            <a:r>
              <a:rPr lang="az-Cyrl-AZ" dirty="0">
                <a:latin typeface="Cambria Math" panose="02040503050406030204" pitchFamily="18" charset="0"/>
                <a:ea typeface="Cambria Math" panose="02040503050406030204" pitchFamily="18" charset="0"/>
              </a:rPr>
              <a:t>ІІ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. Etude théorique 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  <a:r>
              <a:rPr lang="az-Cyrl-AZ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az-Cyrl-AZ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ІІ</a:t>
            </a:r>
            <a:r>
              <a:rPr lang="fr-F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fr-FR" sz="2000" dirty="0" smtClean="0"/>
              <a:t>Equation de vitesse : nombres adimensionnels</a:t>
            </a:r>
            <a:endParaRPr lang="fr-FR" sz="2000" dirty="0"/>
          </a:p>
        </p:txBody>
      </p:sp>
      <p:pic>
        <p:nvPicPr>
          <p:cNvPr id="4" name="Image 3"/>
          <p:cNvPicPr/>
          <p:nvPr/>
        </p:nvPicPr>
        <p:blipFill rotWithShape="1">
          <a:blip r:embed="rId2" cstate="print"/>
          <a:srcRect l="1606" t="3413" r="5598" b="3305"/>
          <a:stretch/>
        </p:blipFill>
        <p:spPr>
          <a:xfrm>
            <a:off x="5053013" y="1398036"/>
            <a:ext cx="3886200" cy="3415553"/>
          </a:xfrm>
          <a:prstGeom prst="rect">
            <a:avLst/>
          </a:prstGeom>
        </p:spPr>
      </p:pic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51863397"/>
              </p:ext>
            </p:extLst>
          </p:nvPr>
        </p:nvGraphicFramePr>
        <p:xfrm>
          <a:off x="136295" y="3828353"/>
          <a:ext cx="2695004" cy="86296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083691"/>
                <a:gridCol w="1611313"/>
              </a:tblGrid>
              <a:tr h="28268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Fluide testé </a:t>
                      </a:r>
                      <a:endParaRPr lang="fr-FR" sz="14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Nombre de Froude </a:t>
                      </a:r>
                      <a:endParaRPr lang="fr-FR" sz="1400" dirty="0"/>
                    </a:p>
                  </a:txBody>
                  <a:tcPr marL="74295" marR="74295" marT="37148" marB="37148"/>
                </a:tc>
              </a:tr>
              <a:tr h="255452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Eau</a:t>
                      </a:r>
                      <a:endParaRPr lang="fr-FR" sz="1400" dirty="0"/>
                    </a:p>
                  </a:txBody>
                  <a:tcPr marL="74295" marR="74295" marT="37148" marB="37148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0,220</a:t>
                      </a:r>
                      <a:endParaRPr lang="fr-FR" sz="1400" dirty="0"/>
                    </a:p>
                  </a:txBody>
                  <a:tcPr marL="74295" marR="74295" marT="37148" marB="37148"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255452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Ethanol</a:t>
                      </a:r>
                      <a:endParaRPr lang="fr-FR" sz="14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0,315</a:t>
                      </a:r>
                      <a:endParaRPr lang="fr-FR" sz="1400" dirty="0"/>
                    </a:p>
                  </a:txBody>
                  <a:tcPr marL="74295" marR="74295" marT="37148" marB="37148"/>
                </a:tc>
              </a:tr>
            </a:tbl>
          </a:graphicData>
        </a:graphic>
      </p:graphicFrame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ZoneTexte 6"/>
              <p:cNvSpPr txBox="1"/>
              <p:nvPr/>
            </p:nvSpPr>
            <p:spPr>
              <a:xfrm>
                <a:off x="602247" y="1327303"/>
                <a:ext cx="4118713" cy="61093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fr-FR" i="1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𝑔𝑟𝑎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𝐸𝑢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𝑔𝑟𝑎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fr-FR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𝐹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acc>
                      <m:r>
                        <a:rPr lang="fr-FR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247" y="1327303"/>
                <a:ext cx="4118713" cy="610936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838443" y="2190958"/>
                <a:ext cx="3646320" cy="608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1463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𝐹𝑟𝑜𝑢𝑑𝑒</m:t>
                          </m:r>
                        </m:e>
                      </m:d>
                      <m:r>
                        <a:rPr lang="fr-FR" sz="1463" i="1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fr-FR" sz="1463" i="1">
                          <a:latin typeface="Cambria Math" panose="02040503050406030204" pitchFamily="18" charset="0"/>
                        </a:rPr>
                        <m:t>𝐹𝑟</m:t>
                      </m:r>
                      <m:r>
                        <a:rPr lang="fr-FR" sz="1463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𝐼𝑛𝑒𝑟𝑡𝑖𝑒</m:t>
                          </m:r>
                        </m:num>
                        <m:den>
                          <m:r>
                            <a:rPr lang="fr-FR" sz="1463" i="1">
                              <a:latin typeface="Cambria Math" panose="02040503050406030204" pitchFamily="18" charset="0"/>
                            </a:rPr>
                            <m:t>𝑃𝑜𝑖𝑑𝑠</m:t>
                          </m:r>
                        </m:den>
                      </m:f>
                      <m:r>
                        <a:rPr lang="fr-FR" sz="1463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46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sz="1463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1463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sSub>
                                <m:sSubPr>
                                  <m:ctrlPr>
                                    <a:rPr lang="fr-FR" sz="1463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63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fr-FR" sz="1463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fr-FR" sz="1463" dirty="0"/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443" y="2190958"/>
                <a:ext cx="3646320" cy="608500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1720308" y="3052177"/>
                <a:ext cx="1882589" cy="42774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𝐹𝑟</m:t>
                      </m:r>
                      <m:rad>
                        <m:radPr>
                          <m:degHide m:val="on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𝑔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308" y="3052177"/>
                <a:ext cx="1882589" cy="427746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  <a:ln w="952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11" name="Tableau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2463798"/>
                  </p:ext>
                </p:extLst>
              </p:nvPr>
            </p:nvGraphicFramePr>
            <p:xfrm>
              <a:off x="136295" y="4973822"/>
              <a:ext cx="9633410" cy="1747655"/>
            </p:xfrm>
            <a:graphic>
              <a:graphicData uri="http://schemas.openxmlformats.org/drawingml/2006/table">
                <a:tbl>
                  <a:tblPr>
                    <a:tableStyleId>{8799B23B-EC83-4686-B30A-512413B5E67A}</a:tableStyleId>
                  </a:tblPr>
                  <a:tblGrid>
                    <a:gridCol w="2219325"/>
                    <a:gridCol w="1059155"/>
                    <a:gridCol w="1059155"/>
                    <a:gridCol w="1059155"/>
                    <a:gridCol w="1059155"/>
                    <a:gridCol w="1059155"/>
                    <a:gridCol w="1059155"/>
                    <a:gridCol w="1059155"/>
                  </a:tblGrid>
                  <a:tr h="370011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1400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L</m:t>
                                    </m:r>
                                  </m:e>
                                  <m:sub>
                                    <m:r>
                                      <a:rPr lang="fr-FR" sz="1400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fr-FR" sz="140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fr-FR" sz="140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4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𝑑𝑖𝑎𝑚</m:t>
                                    </m:r>
                                    <m:r>
                                      <a:rPr lang="fr-FR" sz="14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è</m:t>
                                    </m:r>
                                    <m:r>
                                      <a:rPr lang="fr-FR" sz="14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𝑡𝑟𝑒</m:t>
                                    </m:r>
                                    <m:r>
                                      <a:rPr lang="fr-FR" sz="14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14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𝑑𝑢</m:t>
                                    </m:r>
                                    <m:r>
                                      <a:rPr lang="fr-FR" sz="14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14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𝑡𝑢𝑏𝑒</m:t>
                                    </m:r>
                                    <m:r>
                                      <a:rPr lang="fr-FR" sz="14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,</m:t>
                                    </m:r>
                                    <m:r>
                                      <a:rPr lang="fr-FR" sz="14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𝑚𝑚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12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16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19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22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26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30,5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38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44411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0, 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eau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400" i="0" u="none" strike="noStrike" dirty="0" smtClean="0">
                              <a:effectLst/>
                            </a:rPr>
                            <a:t/>
                          </a:r>
                          <a:r>
                            <a:rPr lang="fr-FR" sz="1400" i="0" u="none" strike="noStrike" dirty="0">
                              <a:effectLst/>
                            </a:rPr>
                            <a:t>(mm/s)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100" u="none" strike="noStrike" dirty="0">
                              <a:effectLst/>
                            </a:rPr>
                            <a:t> </a:t>
                          </a:r>
                          <a:endParaRPr lang="fr-FR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pattFill prst="wdDnDiag">
                          <a:fgClr>
                            <a:schemeClr val="bg1">
                              <a:lumMod val="85000"/>
                            </a:schemeClr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114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124,8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150,5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165,6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191,6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226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44411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0, 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eau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400" i="0" u="none" strike="noStrike" dirty="0" smtClean="0">
                              <a:effectLst/>
                            </a:rPr>
                            <a:t/>
                          </a:r>
                          <a:r>
                            <a:rPr lang="fr-FR" sz="1400" i="0" u="none" strike="noStrike" dirty="0">
                              <a:effectLst/>
                            </a:rPr>
                            <a:t>(mm/s)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75,48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87,16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94,98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102,20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111,11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120,34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134,32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44411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ethanol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400" i="0" u="none" strike="noStrike" dirty="0" smtClean="0">
                              <a:effectLst/>
                            </a:rPr>
                            <a:t> (mm/s</a:t>
                          </a:r>
                          <a:r>
                            <a:rPr lang="fr-FR" sz="1400" i="0" u="none" strike="noStrike" dirty="0">
                              <a:effectLst/>
                            </a:rPr>
                            <a:t>)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117,62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136,37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151,6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167,5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172,4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186,3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202,1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44411">
                    <a:tc>
                      <a:txBody>
                        <a:bodyPr/>
                        <a:lstStyle/>
                        <a:p>
                          <a:pPr algn="ctr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1600" i="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ethanol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400" i="0" u="none" strike="noStrike" dirty="0" smtClean="0">
                              <a:effectLst/>
                            </a:rPr>
                            <a:t> (mm/s</a:t>
                          </a:r>
                          <a:r>
                            <a:rPr lang="fr-FR" sz="1400" i="0" u="none" strike="noStrike" dirty="0">
                              <a:effectLst/>
                            </a:rPr>
                            <a:t>)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108,078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124,797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135,995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146,338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159,086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172,304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192,325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au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val="872463798"/>
                  </p:ext>
                </p:extLst>
              </p:nvPr>
            </p:nvGraphicFramePr>
            <p:xfrm>
              <a:off x="136295" y="4973822"/>
              <a:ext cx="9633410" cy="1747655"/>
            </p:xfrm>
            <a:graphic>
              <a:graphicData uri="http://schemas.openxmlformats.org/drawingml/2006/table">
                <a:tbl>
                  <a:tblPr>
                    <a:tableStyleId>{8799B23B-EC83-4686-B30A-512413B5E67A}</a:tableStyleId>
                  </a:tblPr>
                  <a:tblGrid>
                    <a:gridCol w="2219325"/>
                    <a:gridCol w="1059155"/>
                    <a:gridCol w="1059155"/>
                    <a:gridCol w="1059155"/>
                    <a:gridCol w="1059155"/>
                    <a:gridCol w="1059155"/>
                    <a:gridCol w="1059155"/>
                    <a:gridCol w="1059155"/>
                  </a:tblGrid>
                  <a:tr h="3700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 rotWithShape="0">
                          <a:blip r:embed="rId6"/>
                          <a:stretch>
                            <a:fillRect l="-275" t="-1639" r="-334890" b="-3885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12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16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19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22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26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30,5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38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444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 rotWithShape="0">
                          <a:blip r:embed="rId6"/>
                          <a:stretch>
                            <a:fillRect l="-275" t="-108772" r="-334890" b="-3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100" u="none" strike="noStrike" dirty="0">
                              <a:effectLst/>
                            </a:rPr>
                            <a:t> </a:t>
                          </a:r>
                          <a:endParaRPr lang="fr-FR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pattFill prst="wdDnDiag">
                          <a:fgClr>
                            <a:schemeClr val="bg1">
                              <a:lumMod val="85000"/>
                            </a:schemeClr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114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124,8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150,5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165,6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191,6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226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444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 rotWithShape="0">
                          <a:blip r:embed="rId6"/>
                          <a:stretch>
                            <a:fillRect l="-275" t="-212500" r="-334890" b="-22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75,48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87,16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94,98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102,20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111,11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120,34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134,32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</a:tr>
                  <a:tr h="3444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 rotWithShape="0">
                          <a:blip r:embed="rId6"/>
                          <a:stretch>
                            <a:fillRect l="-275" t="-307018" r="-334890" b="-1175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117,62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136,37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151,6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167,5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172,4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186,3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202,1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</a:tr>
                  <a:tr h="3444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9525" marR="9525" marT="9525" marB="0" anchor="ctr">
                        <a:blipFill rotWithShape="0">
                          <a:blip r:embed="rId6"/>
                          <a:stretch>
                            <a:fillRect l="-275" t="-407018" r="-334890" b="-175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108,078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124,797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135,995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146,338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159,086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>
                              <a:effectLst/>
                            </a:rPr>
                            <a:t>172,304</a:t>
                          </a:r>
                          <a:endParaRPr lang="fr-FR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fr-FR" sz="1400" u="none" strike="noStrike" dirty="0">
                              <a:effectLst/>
                            </a:rPr>
                            <a:t>192,325</a:t>
                          </a:r>
                          <a:endParaRPr lang="fr-FR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85725" marR="9525" marT="9525" marB="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12" name="ZoneTexte 11"/>
          <p:cNvSpPr txBox="1"/>
          <p:nvPr/>
        </p:nvSpPr>
        <p:spPr>
          <a:xfrm>
            <a:off x="5291587" y="1010772"/>
            <a:ext cx="3781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u="sng" dirty="0" smtClean="0"/>
              <a:t>Loi empirique de Fabre et </a:t>
            </a:r>
            <a:r>
              <a:rPr lang="fr-FR" i="1" u="sng" dirty="0" err="1" smtClean="0"/>
              <a:t>Liné</a:t>
            </a:r>
            <a:endParaRPr lang="fr-FR" i="1" u="sng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3807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543925" cy="1325563"/>
          </a:xfrm>
        </p:spPr>
        <p:txBody>
          <a:bodyPr/>
          <a:lstStyle/>
          <a:p>
            <a:r>
              <a:rPr lang="az-Cyrl-AZ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І</a:t>
            </a:r>
            <a:r>
              <a:rPr lang="az-Cyrl-AZ" dirty="0">
                <a:latin typeface="Cambria Math" panose="02040503050406030204" pitchFamily="18" charset="0"/>
                <a:ea typeface="Cambria Math" panose="02040503050406030204" pitchFamily="18" charset="0"/>
              </a:rPr>
              <a:t>І</a:t>
            </a:r>
            <a:r>
              <a:rPr lang="az-Cyrl-AZ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І</a:t>
            </a:r>
            <a:r>
              <a:rPr lang="fr-FR" dirty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fr-F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927848"/>
            <a:ext cx="9906000" cy="5428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b="1" dirty="0" smtClean="0"/>
              <a:t>Comparaison des différents modèles</a:t>
            </a:r>
            <a:endParaRPr lang="fr-FR" sz="20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BE94-6739-43CA-B854-230D89B1C7C4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36273466"/>
              </p:ext>
            </p:extLst>
          </p:nvPr>
        </p:nvGraphicFramePr>
        <p:xfrm>
          <a:off x="212912" y="1325563"/>
          <a:ext cx="9480175" cy="541141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782170"/>
                <a:gridCol w="5229993"/>
                <a:gridCol w="3468012"/>
              </a:tblGrid>
              <a:tr h="1699174">
                <a:tc>
                  <a:txBody>
                    <a:bodyPr/>
                    <a:lstStyle/>
                    <a:p>
                      <a:r>
                        <a:rPr lang="fr-FR" b="0" dirty="0" smtClean="0"/>
                        <a:t>Modèle</a:t>
                      </a:r>
                      <a:r>
                        <a:rPr lang="fr-FR" b="0" baseline="0" dirty="0" smtClean="0"/>
                        <a:t> relation de Bernoulli </a:t>
                      </a:r>
                      <a:endParaRPr lang="fr-FR" b="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Profil</a:t>
                      </a:r>
                      <a:r>
                        <a:rPr lang="fr-FR" baseline="0" dirty="0" smtClean="0"/>
                        <a:t> de vitesse divergente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12239">
                <a:tc>
                  <a:txBody>
                    <a:bodyPr/>
                    <a:lstStyle/>
                    <a:p>
                      <a:r>
                        <a:rPr lang="fr-FR" dirty="0" smtClean="0"/>
                        <a:t>Modèle des nombres adimensionnels </a:t>
                      </a:r>
                      <a:endParaRPr lang="fr-FR" dirty="0"/>
                    </a:p>
                  </a:txBody>
                  <a:tcPr vert="vert270"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65316994"/>
              </p:ext>
            </p:extLst>
          </p:nvPr>
        </p:nvGraphicFramePr>
        <p:xfrm>
          <a:off x="1180619" y="3051188"/>
          <a:ext cx="3718591" cy="1767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20033268"/>
              </p:ext>
            </p:extLst>
          </p:nvPr>
        </p:nvGraphicFramePr>
        <p:xfrm>
          <a:off x="1180619" y="4818915"/>
          <a:ext cx="3667811" cy="187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99978900"/>
              </p:ext>
            </p:extLst>
          </p:nvPr>
        </p:nvGraphicFramePr>
        <p:xfrm>
          <a:off x="5461746" y="3121521"/>
          <a:ext cx="3891251" cy="143887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772285"/>
                <a:gridCol w="1059483"/>
                <a:gridCol w="1059483"/>
              </a:tblGrid>
              <a:tr h="341005">
                <a:tc>
                  <a:txBody>
                    <a:bodyPr/>
                    <a:lstStyle/>
                    <a:p>
                      <a:pPr algn="ctr"/>
                      <a:endParaRPr lang="fr-FR" sz="1200" dirty="0" smtClean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Eau</a:t>
                      </a:r>
                      <a:endParaRPr lang="fr-FR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Ethanol</a:t>
                      </a:r>
                      <a:endParaRPr lang="fr-FR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579708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Froude loi</a:t>
                      </a:r>
                      <a:r>
                        <a:rPr lang="fr-FR" sz="1400" baseline="0" dirty="0" smtClean="0"/>
                        <a:t> empirique </a:t>
                      </a:r>
                      <a:br>
                        <a:rPr lang="fr-FR" sz="1400" baseline="0" dirty="0" smtClean="0"/>
                      </a:br>
                      <a:r>
                        <a:rPr lang="fr-FR" sz="1400" baseline="0" dirty="0" smtClean="0"/>
                        <a:t>de Fabre et </a:t>
                      </a:r>
                      <a:r>
                        <a:rPr lang="fr-FR" sz="1400" baseline="0" dirty="0" err="1" smtClean="0"/>
                        <a:t>Liné</a:t>
                      </a:r>
                      <a:endParaRPr lang="fr-FR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0,220</a:t>
                      </a:r>
                      <a:endParaRPr lang="fr-FR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0,315</a:t>
                      </a:r>
                      <a:endParaRPr lang="fr-FR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68581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Froude </a:t>
                      </a:r>
                      <a:br>
                        <a:rPr lang="fr-FR" sz="1400" dirty="0" smtClean="0"/>
                      </a:br>
                      <a:r>
                        <a:rPr lang="fr-FR" sz="1400" dirty="0" smtClean="0"/>
                        <a:t>expérimental</a:t>
                      </a:r>
                      <a:endParaRPr lang="fr-FR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0,289</a:t>
                      </a:r>
                      <a:endParaRPr lang="fr-FR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0,351</a:t>
                      </a:r>
                      <a:endParaRPr lang="fr-FR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10" name="Groupe 9"/>
          <p:cNvGrpSpPr/>
          <p:nvPr/>
        </p:nvGrpSpPr>
        <p:grpSpPr>
          <a:xfrm>
            <a:off x="4013201" y="1371601"/>
            <a:ext cx="5715000" cy="1549400"/>
            <a:chOff x="4591797" y="3619732"/>
            <a:chExt cx="4683592" cy="3160239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5178" t="4999" r="6193" b="1350"/>
            <a:stretch/>
          </p:blipFill>
          <p:spPr>
            <a:xfrm>
              <a:off x="4716835" y="3805053"/>
              <a:ext cx="4558554" cy="2796989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6534857" y="5199745"/>
              <a:ext cx="27084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accent5">
                      <a:lumMod val="75000"/>
                    </a:schemeClr>
                  </a:solidFill>
                </a:rPr>
                <a:t>Courbe théorique </a:t>
              </a:r>
            </a:p>
            <a:p>
              <a:r>
                <a:rPr lang="fr-FR" dirty="0" smtClean="0">
                  <a:solidFill>
                    <a:schemeClr val="accent2">
                      <a:lumMod val="75000"/>
                    </a:schemeClr>
                  </a:solidFill>
                </a:rPr>
                <a:t>Courbes expérimentales</a:t>
              </a:r>
              <a:endParaRPr lang="fr-FR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925636" y="3619732"/>
              <a:ext cx="270849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Vitesse de l’écoulement</a:t>
              </a:r>
              <a:endParaRPr lang="fr-FR" sz="16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591797" y="4363391"/>
              <a:ext cx="400110" cy="148268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rtlCol="0">
              <a:spAutoFit/>
            </a:bodyPr>
            <a:lstStyle/>
            <a:p>
              <a:r>
                <a:rPr lang="fr-FR" sz="1400" dirty="0" smtClean="0"/>
                <a:t>Vitesse en m/s</a:t>
              </a:r>
              <a:endParaRPr lang="fr-FR" sz="1400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6397582" y="6472194"/>
              <a:ext cx="149152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rtlCol="0">
              <a:spAutoFit/>
            </a:bodyPr>
            <a:lstStyle/>
            <a:p>
              <a:r>
                <a:rPr lang="fr-FR" sz="1400" dirty="0" smtClean="0"/>
                <a:t>Hauteur (en m)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71121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4885"/>
            <a:ext cx="8543925" cy="1325563"/>
          </a:xfrm>
        </p:spPr>
        <p:txBody>
          <a:bodyPr/>
          <a:lstStyle/>
          <a:p>
            <a:r>
              <a:rPr lang="fr-FR" dirty="0" smtClean="0"/>
              <a:t>Annexe </a:t>
            </a:r>
            <a:r>
              <a:rPr lang="az-Cyrl-AZ" dirty="0">
                <a:latin typeface="Cambria Math" panose="02040503050406030204" pitchFamily="18" charset="0"/>
                <a:ea typeface="Cambria Math" panose="02040503050406030204" pitchFamily="18" charset="0"/>
              </a:rPr>
              <a:t>І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818" y="1041246"/>
            <a:ext cx="854392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La statique de la bulle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996113" y="6380274"/>
            <a:ext cx="2228850" cy="365125"/>
          </a:xfrm>
        </p:spPr>
        <p:txBody>
          <a:bodyPr/>
          <a:lstStyle/>
          <a:p>
            <a:fld id="{27BBBE94-6739-43CA-B854-230D89B1C7C4}" type="slidenum">
              <a:rPr lang="fr-FR" smtClean="0"/>
              <a:pPr/>
              <a:t>8</a:t>
            </a:fld>
            <a:endParaRPr lang="fr-FR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102393" y="2081960"/>
                <a:ext cx="6081713" cy="1117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𝑏𝑖𝑙𝑎𝑛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𝑑𝑒𝑠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𝑓𝑜𝑟𝑐𝑒𝑠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𝑃𝑜𝑢𝑠𝑠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é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𝑎𝑟𝑐h𝑖𝑚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è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𝑑𝑒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 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  <m:t>ρ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𝑎𝑖𝑟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𝑏𝑢𝑙𝑙𝑒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𝑃𝑜𝑖𝑑𝑠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  <m:t>ρ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𝑓𝑙𝑢𝑖𝑑𝑒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𝑏𝑢𝑙𝑙𝑒</m:t>
                                  </m:r>
                                </m:sub>
                              </m:sSub>
                            </m:e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𝐹𝑜𝑟𝑐𝑒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𝑡𝑒𝑛𝑠𝑖𝑜𝑛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𝑠𝑢𝑝𝑒𝑟𝑓𝑖𝑐𝑖𝑒𝑙𝑙𝑒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 </m:t>
                              </m:r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σπ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93" y="2081960"/>
                <a:ext cx="6081713" cy="1117998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ZoneTexte 6"/>
              <p:cNvSpPr txBox="1"/>
              <p:nvPr/>
            </p:nvSpPr>
            <p:spPr>
              <a:xfrm>
                <a:off x="454817" y="3374580"/>
                <a:ext cx="8996363" cy="989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𝑏𝑢𝑙𝑙𝑒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ρ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𝑓𝑙𝑢𝑖𝑑𝑒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ρ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𝑎𝑖𝑟</m:t>
                              </m:r>
                            </m:sub>
                          </m:sSub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</a:rPr>
                        <m:t>σπ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  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ρ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𝑓𝑙𝑢𝑖𝑑𝑒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ρ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𝑎𝑖𝑟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nor/>
                            </m:rPr>
                            <a:rPr lang="el-GR" dirty="0"/>
                            <m:t>σ</m:t>
                          </m:r>
                          <m:r>
                            <m:rPr>
                              <m:nor/>
                            </m:rPr>
                            <a:rPr lang="fr-FR" dirty="0"/>
                            <m:t> </m:t>
                          </m:r>
                        </m:den>
                      </m:f>
                      <m:r>
                        <m:rPr>
                          <m:nor/>
                        </m:rPr>
                        <a:rPr lang="fr-FR" b="0" i="0" dirty="0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fr-FR" b="0" i="1" dirty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fr-FR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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  </m:t>
                      </m:r>
                      <m:sSub>
                        <m:sSubPr>
                          <m:ctrlPr>
                            <a:rPr lang="fr-FR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𝐵𝑜𝑛𝑑</m:t>
                          </m:r>
                        </m:sub>
                      </m:sSub>
                      <m:r>
                        <a:rPr lang="fr-FR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17" y="3374580"/>
                <a:ext cx="8996363" cy="989566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03375437"/>
              </p:ext>
            </p:extLst>
          </p:nvPr>
        </p:nvGraphicFramePr>
        <p:xfrm>
          <a:off x="1650252" y="5215611"/>
          <a:ext cx="6605494" cy="127328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80794"/>
                <a:gridCol w="1118807"/>
                <a:gridCol w="1758863"/>
                <a:gridCol w="1647030"/>
              </a:tblGrid>
              <a:tr h="37240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Diamètre du tube 16mm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Ethanol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Eau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Glycérine </a:t>
                      </a:r>
                      <a:endParaRPr lang="fr-FR" sz="1400" dirty="0"/>
                    </a:p>
                  </a:txBody>
                  <a:tcPr anchor="ctr"/>
                </a:tc>
              </a:tr>
              <a:tr h="4504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Réaction de fluide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écoulement</a:t>
                      </a:r>
                      <a:endParaRPr lang="fr-FR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Pas</a:t>
                      </a:r>
                      <a:r>
                        <a:rPr lang="fr-FR" sz="1400" baseline="0" dirty="0" smtClean="0"/>
                        <a:t> écoulement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Pas d’écoulement</a:t>
                      </a:r>
                      <a:endParaRPr lang="fr-FR" sz="1400" dirty="0"/>
                    </a:p>
                  </a:txBody>
                  <a:tcPr anchor="ctr"/>
                </a:tc>
              </a:tr>
              <a:tr h="4504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Nombre de Bond</a:t>
                      </a:r>
                      <a:endParaRPr lang="fr-F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u="none" strike="noStrike" dirty="0" smtClean="0">
                          <a:effectLst/>
                        </a:rPr>
                        <a:t>1,27</a:t>
                      </a:r>
                      <a:endParaRPr lang="fr-FR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0,48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0,44</a:t>
                      </a:r>
                      <a:endParaRPr lang="fr-FR" sz="1400" dirty="0"/>
                    </a:p>
                  </a:txBody>
                  <a:tcPr anchor="ctr"/>
                </a:tc>
              </a:tr>
            </a:tbl>
          </a:graphicData>
        </a:graphic>
      </p:graphicFrame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102393" y="4473816"/>
                <a:ext cx="78897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Théoriquement il  n’y a pas d’écoulement pour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𝐵𝑜𝑛𝑑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&lt;1 </m:t>
                    </m:r>
                  </m:oMath>
                </a14:m>
                <a:r>
                  <a:rPr lang="fr-FR" dirty="0" smtClean="0"/>
                  <a:t>,  expérimentalement :</a:t>
                </a:r>
                <a:endParaRPr lang="fr-FR" dirty="0"/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93" y="4473816"/>
                <a:ext cx="7889712" cy="369332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l="-696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lipse 10"/>
          <p:cNvSpPr/>
          <p:nvPr/>
        </p:nvSpPr>
        <p:spPr>
          <a:xfrm>
            <a:off x="6418658" y="1023209"/>
            <a:ext cx="2355057" cy="2253222"/>
          </a:xfrm>
          <a:prstGeom prst="ellipse">
            <a:avLst/>
          </a:prstGeom>
          <a:solidFill>
            <a:schemeClr val="accent1">
              <a:lumMod val="20000"/>
              <a:lumOff val="80000"/>
              <a:alpha val="28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7592616" y="637896"/>
            <a:ext cx="0" cy="150258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7592616" y="2081960"/>
            <a:ext cx="0" cy="13683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7" name="ZoneTexte 16"/>
              <p:cNvSpPr txBox="1"/>
              <p:nvPr/>
            </p:nvSpPr>
            <p:spPr>
              <a:xfrm>
                <a:off x="7544686" y="2564681"/>
                <a:ext cx="742997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4686" y="2564681"/>
                <a:ext cx="742997" cy="402931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8" name="ZoneTexte 17"/>
              <p:cNvSpPr txBox="1"/>
              <p:nvPr/>
            </p:nvSpPr>
            <p:spPr>
              <a:xfrm>
                <a:off x="7592616" y="1318715"/>
                <a:ext cx="742997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2616" y="1318715"/>
                <a:ext cx="742997" cy="402931"/>
              </a:xfrm>
              <a:prstGeom prst="rect">
                <a:avLst/>
              </a:prstGeom>
              <a:blipFill rotWithShape="0">
                <a:blip r:embed="rId6" cstate="print"/>
                <a:stretch>
                  <a:fillRect t="-22727" r="-123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cteur droit avec flèche 19"/>
          <p:cNvCxnSpPr/>
          <p:nvPr/>
        </p:nvCxnSpPr>
        <p:spPr>
          <a:xfrm flipV="1">
            <a:off x="6682866" y="867998"/>
            <a:ext cx="701293" cy="53897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>
            <a:off x="6230428" y="1400947"/>
            <a:ext cx="464670" cy="748873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523703" y="637896"/>
            <a:ext cx="1346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chemeClr val="accent1">
                    <a:lumMod val="75000"/>
                  </a:schemeClr>
                </a:solidFill>
              </a:rPr>
              <a:t>Tension </a:t>
            </a:r>
            <a:br>
              <a:rPr lang="fr-FR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r-FR" i="1" dirty="0" smtClean="0">
                <a:solidFill>
                  <a:schemeClr val="accent1">
                    <a:lumMod val="75000"/>
                  </a:schemeClr>
                </a:solidFill>
              </a:rPr>
              <a:t>superficielle</a:t>
            </a:r>
            <a:endParaRPr lang="fr-FR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717178" y="389466"/>
            <a:ext cx="1346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7030A0"/>
                </a:solidFill>
              </a:rPr>
              <a:t>Poussée d’Archimède</a:t>
            </a:r>
            <a:endParaRPr lang="fr-FR" i="1" dirty="0">
              <a:solidFill>
                <a:srgbClr val="7030A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7992105" y="3155383"/>
            <a:ext cx="737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FF0000"/>
                </a:solidFill>
              </a:rPr>
              <a:t>poids</a:t>
            </a:r>
            <a:endParaRPr lang="fr-FR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434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6849</TotalTime>
  <Words>352</Words>
  <Application>Microsoft Office PowerPoint</Application>
  <PresentationFormat>Format A4 (210 x 297 mm)</PresentationFormat>
  <Paragraphs>195</Paragraphs>
  <Slides>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TIPE : Les bulles infinies</vt:lpstr>
      <vt:lpstr>І. Expérimentation   І. dispositif</vt:lpstr>
      <vt:lpstr>І. Expérimentation    ІІ. Relevé expérimentaux </vt:lpstr>
      <vt:lpstr>ІІ. Etude théorique   І. Mise en équation</vt:lpstr>
      <vt:lpstr>ІІ. Etude théorique    ІІ. Equation de vitesse : relation de Bernoulli</vt:lpstr>
      <vt:lpstr>ІІ. Etude théorique    ІІ. Equation de vitesse : nombres adimensionnels</vt:lpstr>
      <vt:lpstr>ІІІ. Conclusion</vt:lpstr>
      <vt:lpstr>Annexe І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TIPE : Bulles Infinies</dc:title>
  <dc:creator>Solène Grolaire</dc:creator>
  <cp:lastModifiedBy>pietrilaurent@yahoo.fr</cp:lastModifiedBy>
  <cp:revision>89</cp:revision>
  <dcterms:created xsi:type="dcterms:W3CDTF">2016-05-22T14:49:26Z</dcterms:created>
  <dcterms:modified xsi:type="dcterms:W3CDTF">2016-09-06T22:44:12Z</dcterms:modified>
</cp:coreProperties>
</file>