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6" r:id="rId2"/>
    <p:sldId id="270" r:id="rId3"/>
    <p:sldId id="261" r:id="rId4"/>
    <p:sldId id="262" r:id="rId5"/>
    <p:sldId id="271" r:id="rId6"/>
    <p:sldId id="267" r:id="rId7"/>
    <p:sldId id="259" r:id="rId8"/>
    <p:sldId id="269" r:id="rId9"/>
    <p:sldId id="268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43" autoAdjust="0"/>
    <p:restoredTop sz="89112" autoAdjust="0"/>
  </p:normalViewPr>
  <p:slideViewPr>
    <p:cSldViewPr>
      <p:cViewPr varScale="1">
        <p:scale>
          <a:sx n="67" d="100"/>
          <a:sy n="67" d="100"/>
        </p:scale>
        <p:origin x="-15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61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1DD7F3-0A7F-47A9-84D5-24AC8138A552}" type="datetimeFigureOut">
              <a:rPr lang="fr-FR" smtClean="0"/>
              <a:pPr/>
              <a:t>28/09/2016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DDC4BC-9A03-4EED-8A37-1AB6D80C50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Evaluer la fraction de liquide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hyp</a:t>
            </a:r>
            <a:r>
              <a:rPr lang="fr-FR" baseline="0" dirty="0" smtClean="0"/>
              <a:t> simplificatrice (bulle toutes jointives empilement compact)  paroi bulle très fine , liquide entre les bulles, (modèle de </a:t>
            </a:r>
            <a:r>
              <a:rPr lang="fr-FR" baseline="0" dirty="0" err="1" smtClean="0"/>
              <a:t>cfc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cristalo</a:t>
            </a:r>
            <a:r>
              <a:rPr lang="fr-FR" baseline="0" dirty="0" smtClean="0"/>
              <a:t>) ) simulation de la conductivité </a:t>
            </a:r>
            <a:r>
              <a:rPr lang="fr-FR" baseline="0" dirty="0" err="1" smtClean="0"/>
              <a:t>élec</a:t>
            </a:r>
            <a:r>
              <a:rPr lang="fr-FR" baseline="0" dirty="0" smtClean="0"/>
              <a:t>, (0 que de l’air, et conductivité max (eau </a:t>
            </a:r>
            <a:r>
              <a:rPr lang="fr-FR" baseline="0" dirty="0" err="1" smtClean="0"/>
              <a:t>savoneuse</a:t>
            </a:r>
            <a:r>
              <a:rPr lang="fr-FR" baseline="0" dirty="0" smtClean="0"/>
              <a:t>)) (évolution linéaire de ce modèle)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DC4BC-9A03-4EED-8A37-1AB6D80C5009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Qu’est-ce que c’est un tensio-actif (diminue la tension superficiel de l’eau (72 </a:t>
            </a:r>
            <a:r>
              <a:rPr lang="fr-FR" dirty="0" err="1" smtClean="0"/>
              <a:t>mJ</a:t>
            </a:r>
            <a:r>
              <a:rPr lang="fr-FR" dirty="0" smtClean="0"/>
              <a:t>/cm²)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DC4BC-9A03-4EED-8A37-1AB6D80C5009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Échelle,</a:t>
            </a:r>
            <a:r>
              <a:rPr lang="fr-FR" baseline="0" dirty="0" smtClean="0"/>
              <a:t> mesure la </a:t>
            </a:r>
            <a:r>
              <a:rPr lang="fr-FR" baseline="0" dirty="0" err="1" smtClean="0"/>
              <a:t>condiivé</a:t>
            </a:r>
            <a:r>
              <a:rPr lang="fr-FR" baseline="0" dirty="0" smtClean="0"/>
              <a:t> de l’eau </a:t>
            </a:r>
            <a:r>
              <a:rPr lang="fr-FR" baseline="0" dirty="0" err="1" smtClean="0"/>
              <a:t>savoneuse</a:t>
            </a:r>
            <a:r>
              <a:rPr lang="fr-FR" baseline="0" dirty="0" smtClean="0"/>
              <a:t>) Loi la </a:t>
            </a:r>
            <a:r>
              <a:rPr lang="fr-FR" baseline="0" dirty="0" err="1" smtClean="0"/>
              <a:t>condictivté</a:t>
            </a:r>
            <a:r>
              <a:rPr lang="fr-FR" baseline="0" dirty="0" smtClean="0"/>
              <a:t>  ,    valeur max : environ 25% de la conductivité de l’eau savonneuse 	calcul 2D carré positionnes des sphères (petite et grosse sphère..) surface </a:t>
            </a:r>
            <a:r>
              <a:rPr lang="fr-FR" baseline="0" dirty="0" err="1" smtClean="0"/>
              <a:t>tot</a:t>
            </a:r>
            <a:r>
              <a:rPr lang="fr-FR" baseline="0" dirty="0" smtClean="0"/>
              <a:t> du carré c’est le même, calcul surface des sphères somme des surfaces </a:t>
            </a:r>
            <a:r>
              <a:rPr lang="fr-FR" baseline="0" dirty="0" smtClean="0">
                <a:sym typeface="Wingdings" pitchFamily="2" charset="2"/>
              </a:rPr>
              <a:t> surface d’air, surface carré-surface sphère = surface d’eau , rapport des </a:t>
            </a:r>
            <a:r>
              <a:rPr lang="fr-FR" baseline="0" dirty="0" err="1" smtClean="0">
                <a:sym typeface="Wingdings" pitchFamily="2" charset="2"/>
              </a:rPr>
              <a:t>chaques</a:t>
            </a:r>
            <a:r>
              <a:rPr lang="fr-FR" baseline="0" dirty="0" smtClean="0">
                <a:sym typeface="Wingdings" pitchFamily="2" charset="2"/>
              </a:rPr>
              <a:t> (passage mousse sèche mousse humide)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DC4BC-9A03-4EED-8A37-1AB6D80C5009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Sphérique,</a:t>
            </a:r>
            <a:r>
              <a:rPr lang="fr-FR" baseline="0" dirty="0" smtClean="0"/>
              <a:t> tangente, non déformé, de même taille !!!! (</a:t>
            </a:r>
            <a:r>
              <a:rPr lang="fr-FR" baseline="0" dirty="0" err="1" smtClean="0"/>
              <a:t>emplilement</a:t>
            </a:r>
            <a:r>
              <a:rPr lang="fr-FR" baseline="0" dirty="0" smtClean="0"/>
              <a:t> compact) (néglige l’eau dans les parois des bulles)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DC4BC-9A03-4EED-8A37-1AB6D80C5009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DC4BC-9A03-4EED-8A37-1AB6D80C5009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Parler du </a:t>
            </a:r>
            <a:r>
              <a:rPr lang="fr-FR" dirty="0" err="1" smtClean="0"/>
              <a:t>ront</a:t>
            </a:r>
            <a:r>
              <a:rPr lang="fr-FR" dirty="0" smtClean="0"/>
              <a:t> de </a:t>
            </a:r>
            <a:r>
              <a:rPr lang="fr-FR" dirty="0" err="1" smtClean="0"/>
              <a:t>moussenotiondion</a:t>
            </a:r>
            <a:r>
              <a:rPr lang="fr-FR" baseline="0" dirty="0" smtClean="0"/>
              <a:t> de front de mousse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DC4BC-9A03-4EED-8A37-1AB6D80C5009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Modèle d’Harvard + d’explication chiffre </a:t>
            </a:r>
            <a:r>
              <a:rPr lang="fr-FR" dirty="0" err="1" smtClean="0"/>
              <a:t>signifacatif</a:t>
            </a:r>
            <a:r>
              <a:rPr lang="fr-FR" baseline="0" dirty="0" smtClean="0"/>
              <a:t>         attention à l’équation             explication qualitative de l’équation </a:t>
            </a:r>
          </a:p>
          <a:p>
            <a:endParaRPr lang="fr-FR" baseline="0" dirty="0" smtClean="0"/>
          </a:p>
          <a:p>
            <a:r>
              <a:rPr lang="fr-FR" baseline="0" dirty="0" smtClean="0"/>
              <a:t>Vérifié l’équation !!! </a:t>
            </a:r>
          </a:p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DC4BC-9A03-4EED-8A37-1AB6D80C5009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Attention </a:t>
            </a:r>
            <a:r>
              <a:rPr lang="fr-FR" dirty="0" err="1" smtClean="0"/>
              <a:t>modéèle</a:t>
            </a:r>
            <a:r>
              <a:rPr lang="fr-FR" dirty="0" smtClean="0"/>
              <a:t> d’</a:t>
            </a:r>
            <a:r>
              <a:rPr lang="fr-FR" dirty="0" err="1" smtClean="0"/>
              <a:t>harvad</a:t>
            </a:r>
            <a:r>
              <a:rPr lang="fr-FR" baseline="0" dirty="0" smtClean="0"/>
              <a:t> !!!!       Plus </a:t>
            </a:r>
            <a:r>
              <a:rPr lang="fr-FR" baseline="0" dirty="0" err="1" smtClean="0"/>
              <a:t>relatin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qu</a:t>
            </a:r>
            <a:r>
              <a:rPr lang="fr-FR" baseline="0" dirty="0" smtClean="0"/>
              <a:t> Modèle          Pas de confrontation du modèle (loi de Harvard)   revoir la conclusion, utilisation précise du drainage 			simulation de la conductivité, % d’eau mouillé, sèche, conductivité </a:t>
            </a:r>
            <a:r>
              <a:rPr lang="fr-FR" baseline="0" dirty="0" smtClean="0">
                <a:sym typeface="Wingdings" pitchFamily="2" charset="2"/>
              </a:rPr>
              <a:t> évolution de </a:t>
            </a:r>
            <a:r>
              <a:rPr lang="fr-FR" baseline="0" dirty="0" err="1" smtClean="0">
                <a:sym typeface="Wingdings" pitchFamily="2" charset="2"/>
              </a:rPr>
              <a:t>phiL</a:t>
            </a:r>
            <a:r>
              <a:rPr lang="fr-FR" baseline="0" dirty="0" smtClean="0">
                <a:sym typeface="Wingdings" pitchFamily="2" charset="2"/>
              </a:rPr>
              <a:t> modélisation de base : </a:t>
            </a:r>
            <a:r>
              <a:rPr lang="fr-FR" baseline="0" dirty="0" err="1" smtClean="0">
                <a:sym typeface="Wingdings" pitchFamily="2" charset="2"/>
              </a:rPr>
              <a:t>cfc</a:t>
            </a:r>
            <a:r>
              <a:rPr lang="fr-FR" baseline="0" dirty="0" smtClean="0">
                <a:sym typeface="Wingdings" pitchFamily="2" charset="2"/>
              </a:rPr>
              <a:t> (à essayer) </a:t>
            </a:r>
          </a:p>
          <a:p>
            <a:r>
              <a:rPr lang="fr-FR" baseline="0" dirty="0" smtClean="0">
                <a:sym typeface="Wingdings" pitchFamily="2" charset="2"/>
              </a:rPr>
              <a:t>Rajouter </a:t>
            </a:r>
            <a:r>
              <a:rPr lang="fr-FR" baseline="0" dirty="0" err="1" smtClean="0">
                <a:sym typeface="Wingdings" pitchFamily="2" charset="2"/>
              </a:rPr>
              <a:t>cfc</a:t>
            </a:r>
            <a:endParaRPr lang="fr-FR" baseline="0" dirty="0" smtClean="0">
              <a:sym typeface="Wingdings" pitchFamily="2" charset="2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DC4BC-9A03-4EED-8A37-1AB6D80C5009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1C95F-F738-4E88-96A3-25444FD51FBB}" type="datetime1">
              <a:rPr lang="fr-FR" smtClean="0"/>
              <a:pPr/>
              <a:t>28/09/2016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B3E2-4212-4216-8FCA-59F0354243A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89CDC-7139-4588-A4B5-5DB33F4BB67E}" type="datetime1">
              <a:rPr lang="fr-FR" smtClean="0"/>
              <a:pPr/>
              <a:t>28/09/2016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B3E2-4212-4216-8FCA-59F0354243A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0DF2-517C-455D-A8FD-BC3347DB2507}" type="datetime1">
              <a:rPr lang="fr-FR" smtClean="0"/>
              <a:pPr/>
              <a:t>28/09/2016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B3E2-4212-4216-8FCA-59F0354243A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5F1BD-0C48-4283-820D-D8BC6128380E}" type="datetime1">
              <a:rPr lang="fr-FR" smtClean="0"/>
              <a:pPr/>
              <a:t>28/09/2016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B3E2-4212-4216-8FCA-59F0354243A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09550-6F50-4396-AAFB-05014F94CC7E}" type="datetime1">
              <a:rPr lang="fr-FR" smtClean="0"/>
              <a:pPr/>
              <a:t>28/09/2016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B3E2-4212-4216-8FCA-59F0354243A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1B98-349F-4B1F-8978-BE03215808FC}" type="datetime1">
              <a:rPr lang="fr-FR" smtClean="0"/>
              <a:pPr/>
              <a:t>28/09/2016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B3E2-4212-4216-8FCA-59F0354243A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F20E8-C10F-46B1-BA00-99276C47420D}" type="datetime1">
              <a:rPr lang="fr-FR" smtClean="0"/>
              <a:pPr/>
              <a:t>28/09/2016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B3E2-4212-4216-8FCA-59F0354243A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76F82-12CD-4155-98AE-BC55C39D422F}" type="datetime1">
              <a:rPr lang="fr-FR" smtClean="0"/>
              <a:pPr/>
              <a:t>28/09/2016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B3E2-4212-4216-8FCA-59F0354243A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2650E-DFEB-46DD-8A5F-211F06C2D8FD}" type="datetime1">
              <a:rPr lang="fr-FR" smtClean="0"/>
              <a:pPr/>
              <a:t>28/09/2016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B3E2-4212-4216-8FCA-59F0354243A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C844-568D-436E-BB2F-998329CE71CE}" type="datetime1">
              <a:rPr lang="fr-FR" smtClean="0"/>
              <a:pPr/>
              <a:t>28/09/2016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B3E2-4212-4216-8FCA-59F0354243A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6EC9-3EE7-4ADE-B5A5-9B6A6C36D7B9}" type="datetime1">
              <a:rPr lang="fr-FR" smtClean="0"/>
              <a:pPr/>
              <a:t>28/09/2016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B3E2-4212-4216-8FCA-59F0354243A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91B55-5957-4C11-AE99-734E3463B6D1}" type="datetime1">
              <a:rPr lang="fr-FR" smtClean="0"/>
              <a:pPr/>
              <a:t>28/09/2016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1B3E2-4212-4216-8FCA-59F0354243A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1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5.png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13342033_1073955686007996_138791651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3857628"/>
            <a:ext cx="3711880" cy="2786083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42910" y="2143116"/>
            <a:ext cx="39290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000" b="1" dirty="0" smtClean="0"/>
              <a:t> Système expérimental</a:t>
            </a:r>
          </a:p>
          <a:p>
            <a:pPr>
              <a:buFont typeface="Arial" pitchFamily="34" charset="0"/>
              <a:buChar char="•"/>
            </a:pPr>
            <a:endParaRPr lang="fr-FR" sz="2000" b="1" dirty="0" smtClean="0"/>
          </a:p>
          <a:p>
            <a:pPr>
              <a:buFont typeface="Arial" pitchFamily="34" charset="0"/>
              <a:buChar char="•"/>
            </a:pPr>
            <a:r>
              <a:rPr lang="fr-FR" sz="2000" b="1" dirty="0" smtClean="0"/>
              <a:t> Drainage libre d’une mousse</a:t>
            </a:r>
          </a:p>
          <a:p>
            <a:pPr>
              <a:buFont typeface="Arial" pitchFamily="34" charset="0"/>
              <a:buChar char="•"/>
            </a:pPr>
            <a:endParaRPr lang="fr-FR" sz="2000" b="1" dirty="0" smtClean="0"/>
          </a:p>
          <a:p>
            <a:pPr>
              <a:buFont typeface="Arial" pitchFamily="34" charset="0"/>
              <a:buChar char="•"/>
            </a:pPr>
            <a:r>
              <a:rPr lang="fr-FR" sz="2000" b="1" dirty="0" smtClean="0"/>
              <a:t> Drainage forcé d’une mousse</a:t>
            </a:r>
            <a:endParaRPr lang="fr-FR" sz="2000" b="1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B3E2-4212-4216-8FCA-59F0354243A1}" type="slidenum">
              <a:rPr lang="fr-FR" sz="2400" smtClean="0"/>
              <a:pPr/>
              <a:t>1</a:t>
            </a:fld>
            <a:endParaRPr lang="fr-FR" sz="2400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285720" y="57148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fr-FR" b="1" dirty="0" smtClean="0">
                <a:solidFill>
                  <a:srgbClr val="FF0000"/>
                </a:solidFill>
              </a:rPr>
              <a:t>Étude de drainage</a:t>
            </a:r>
            <a:br>
              <a:rPr lang="fr-FR" b="1" dirty="0" smtClean="0">
                <a:solidFill>
                  <a:srgbClr val="FF0000"/>
                </a:solidFill>
              </a:rPr>
            </a:br>
            <a:r>
              <a:rPr lang="fr-FR" b="1" dirty="0" smtClean="0">
                <a:solidFill>
                  <a:srgbClr val="FF0000"/>
                </a:solidFill>
              </a:rPr>
              <a:t>libre et forcé</a:t>
            </a:r>
            <a:br>
              <a:rPr lang="fr-FR" b="1" dirty="0" smtClean="0">
                <a:solidFill>
                  <a:srgbClr val="FF0000"/>
                </a:solidFill>
              </a:rPr>
            </a:br>
            <a:r>
              <a:rPr lang="fr-FR" b="1" dirty="0" smtClean="0">
                <a:solidFill>
                  <a:srgbClr val="FF0000"/>
                </a:solidFill>
              </a:rPr>
              <a:t>d’une mousse</a:t>
            </a:r>
            <a:endParaRPr lang="fr-FR" b="1" dirty="0">
              <a:solidFill>
                <a:srgbClr val="FF0000"/>
              </a:solidFill>
            </a:endParaRPr>
          </a:p>
        </p:txBody>
      </p:sp>
      <p:pic>
        <p:nvPicPr>
          <p:cNvPr id="10" name="Image 9" descr="13396817_1075725199164378_161471877_o.jpg"/>
          <p:cNvPicPr>
            <a:picLocks noChangeAspect="1"/>
          </p:cNvPicPr>
          <p:nvPr/>
        </p:nvPicPr>
        <p:blipFill>
          <a:blip r:embed="rId4" cstate="print"/>
          <a:srcRect l="15736" t="4839" r="27616" b="49134"/>
          <a:stretch>
            <a:fillRect/>
          </a:stretch>
        </p:blipFill>
        <p:spPr>
          <a:xfrm>
            <a:off x="4500563" y="3071810"/>
            <a:ext cx="2571768" cy="2786082"/>
          </a:xfrm>
          <a:prstGeom prst="rect">
            <a:avLst/>
          </a:prstGeom>
        </p:spPr>
      </p:pic>
      <p:cxnSp>
        <p:nvCxnSpPr>
          <p:cNvPr id="11" name="Connecteur droit avec flèche 10"/>
          <p:cNvCxnSpPr/>
          <p:nvPr/>
        </p:nvCxnSpPr>
        <p:spPr>
          <a:xfrm rot="10800000" flipV="1">
            <a:off x="6858017" y="5643577"/>
            <a:ext cx="571535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rot="10800000" flipV="1">
            <a:off x="6858017" y="4357693"/>
            <a:ext cx="714381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7358113" y="5429264"/>
            <a:ext cx="19287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Mousse humide</a:t>
            </a:r>
            <a:endParaRPr lang="fr-FR" sz="2000" dirty="0"/>
          </a:p>
        </p:txBody>
      </p:sp>
      <p:sp>
        <p:nvSpPr>
          <p:cNvPr id="14" name="ZoneTexte 13"/>
          <p:cNvSpPr txBox="1"/>
          <p:nvPr/>
        </p:nvSpPr>
        <p:spPr>
          <a:xfrm>
            <a:off x="7500989" y="4143380"/>
            <a:ext cx="19287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Mousse sèche</a:t>
            </a:r>
            <a:endParaRPr lang="fr-FR" sz="2000" dirty="0"/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4857753" y="3857629"/>
            <a:ext cx="357191" cy="158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4857753" y="2714620"/>
            <a:ext cx="857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1mm</a:t>
            </a:r>
            <a:endParaRPr lang="fr-FR" sz="2000" dirty="0"/>
          </a:p>
        </p:txBody>
      </p:sp>
      <p:sp>
        <p:nvSpPr>
          <p:cNvPr id="17" name="ZoneTexte 16"/>
          <p:cNvSpPr txBox="1"/>
          <p:nvPr/>
        </p:nvSpPr>
        <p:spPr>
          <a:xfrm>
            <a:off x="5143504" y="5786454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0.1 mm </a:t>
            </a:r>
            <a:endParaRPr lang="fr-FR" sz="2000" dirty="0"/>
          </a:p>
        </p:txBody>
      </p:sp>
      <p:cxnSp>
        <p:nvCxnSpPr>
          <p:cNvPr id="18" name="Connecteur droit 17"/>
          <p:cNvCxnSpPr/>
          <p:nvPr/>
        </p:nvCxnSpPr>
        <p:spPr>
          <a:xfrm>
            <a:off x="5500695" y="5572141"/>
            <a:ext cx="142876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286248" y="1000108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 algn="ctr">
              <a:buNone/>
            </a:pPr>
            <a:r>
              <a:rPr lang="fr-FR" sz="2000" b="1" dirty="0" smtClean="0"/>
              <a:t>Mousse :  </a:t>
            </a:r>
            <a:r>
              <a:rPr lang="fr-FR" sz="2000" dirty="0" smtClean="0"/>
              <a:t>Une mousse liquide est une      	dispersion aléatoire de bulles de  	 gaz séparées par les parois  	continues qui contiennent la  	phase liquide </a:t>
            </a:r>
          </a:p>
        </p:txBody>
      </p:sp>
      <p:cxnSp>
        <p:nvCxnSpPr>
          <p:cNvPr id="21" name="Connecteur droit 20"/>
          <p:cNvCxnSpPr/>
          <p:nvPr/>
        </p:nvCxnSpPr>
        <p:spPr>
          <a:xfrm>
            <a:off x="4429124" y="5214950"/>
            <a:ext cx="2928958" cy="1588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7429520" y="4643446"/>
            <a:ext cx="1714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Front de mousse</a:t>
            </a:r>
            <a:endParaRPr lang="fr-F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Système expérimental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B3E2-4212-4216-8FCA-59F0354243A1}" type="slidenum">
              <a:rPr lang="fr-FR" sz="2400" smtClean="0"/>
              <a:pPr/>
              <a:t>2</a:t>
            </a:fld>
            <a:endParaRPr lang="fr-FR" sz="2400" dirty="0"/>
          </a:p>
        </p:txBody>
      </p:sp>
      <p:pic>
        <p:nvPicPr>
          <p:cNvPr id="5" name="Image 4" descr="Schéma montage expériment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3714752"/>
            <a:ext cx="4929223" cy="3036961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 rot="10800000" flipV="1">
            <a:off x="2786050" y="4714884"/>
            <a:ext cx="3214710" cy="107157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6000759" y="4149874"/>
            <a:ext cx="22145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Cristallisoir rempli d’eau savonneuse</a:t>
            </a:r>
            <a:endParaRPr lang="fr-FR" sz="2000" dirty="0"/>
          </a:p>
        </p:txBody>
      </p:sp>
      <p:pic>
        <p:nvPicPr>
          <p:cNvPr id="8" name="Image 7" descr="13336451_1073955722674659_1483929872_n.jpg"/>
          <p:cNvPicPr>
            <a:picLocks noChangeAspect="1"/>
          </p:cNvPicPr>
          <p:nvPr/>
        </p:nvPicPr>
        <p:blipFill>
          <a:blip r:embed="rId3" cstate="print"/>
          <a:srcRect t="43750" r="74981" b="39583"/>
          <a:stretch>
            <a:fillRect/>
          </a:stretch>
        </p:blipFill>
        <p:spPr>
          <a:xfrm>
            <a:off x="6000760" y="5357827"/>
            <a:ext cx="1287875" cy="1143008"/>
          </a:xfrm>
          <a:prstGeom prst="rect">
            <a:avLst/>
          </a:prstGeom>
        </p:spPr>
      </p:pic>
      <p:cxnSp>
        <p:nvCxnSpPr>
          <p:cNvPr id="9" name="Connecteur droit avec flèche 8"/>
          <p:cNvCxnSpPr/>
          <p:nvPr/>
        </p:nvCxnSpPr>
        <p:spPr>
          <a:xfrm rot="10800000" flipV="1">
            <a:off x="1928794" y="4357694"/>
            <a:ext cx="2071702" cy="121444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4071934" y="398836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Bulle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42910" y="4243336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20 cm</a:t>
            </a:r>
            <a:endParaRPr lang="fr-FR" sz="2000" dirty="0"/>
          </a:p>
        </p:txBody>
      </p:sp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0" y="0"/>
          <a:ext cx="476232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232"/>
              </a:tblGrid>
              <a:tr h="2286000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Système</a:t>
                      </a:r>
                      <a:r>
                        <a:rPr lang="fr-FR" sz="1800" baseline="0" dirty="0" smtClean="0"/>
                        <a:t> expérimental</a:t>
                      </a:r>
                      <a:endParaRPr lang="fr-FR" sz="1800" dirty="0"/>
                    </a:p>
                  </a:txBody>
                  <a:tcPr vert="vert270">
                    <a:solidFill>
                      <a:schemeClr val="accent5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Drainage libre</a:t>
                      </a:r>
                      <a:endParaRPr lang="fr-FR" sz="1800" b="1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Drainage</a:t>
                      </a:r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 forcé</a:t>
                      </a:r>
                      <a:endParaRPr lang="fr-FR" sz="1800" b="1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cxnSp>
        <p:nvCxnSpPr>
          <p:cNvPr id="13" name="Connecteur droit avec flèche 12"/>
          <p:cNvCxnSpPr/>
          <p:nvPr/>
        </p:nvCxnSpPr>
        <p:spPr>
          <a:xfrm rot="5400000">
            <a:off x="250001" y="4821247"/>
            <a:ext cx="2357454" cy="158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857224" y="1428737"/>
            <a:ext cx="800105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None/>
            </a:pPr>
            <a:endParaRPr lang="fr-FR" sz="2000" b="1" dirty="0" smtClean="0"/>
          </a:p>
          <a:p>
            <a:pPr marL="514350" indent="-514350">
              <a:buNone/>
            </a:pPr>
            <a:r>
              <a:rPr lang="fr-FR" sz="2000" b="1" dirty="0" smtClean="0"/>
              <a:t>Principe</a:t>
            </a:r>
            <a:r>
              <a:rPr lang="fr-FR" sz="2000" dirty="0" smtClean="0"/>
              <a:t> : - On mélange de l’eau avec du savon (environ 1mL de savon pour 	     1L d’eau)</a:t>
            </a:r>
          </a:p>
          <a:p>
            <a:pPr marL="514350" indent="-514350">
              <a:buNone/>
            </a:pPr>
            <a:r>
              <a:rPr lang="fr-FR" sz="2000" dirty="0" smtClean="0"/>
              <a:t>                  - On remplit un tube de mousse à  l’aide d’un bulleur</a:t>
            </a:r>
          </a:p>
          <a:p>
            <a:pPr marL="514350" indent="-514350">
              <a:buNone/>
            </a:pPr>
            <a:endParaRPr lang="fr-FR" sz="2000" dirty="0" smtClean="0"/>
          </a:p>
          <a:p>
            <a:pPr marL="514350" indent="-514350">
              <a:buNone/>
            </a:pPr>
            <a:r>
              <a:rPr lang="fr-FR" sz="2000" b="1" dirty="0" smtClean="0"/>
              <a:t>Drainage</a:t>
            </a:r>
            <a:r>
              <a:rPr lang="fr-FR" sz="2000" dirty="0" smtClean="0"/>
              <a:t> : Écoulement du liquide présent dans les films sous l’effet de la   	    gravité</a:t>
            </a:r>
          </a:p>
          <a:p>
            <a:pPr marL="514350" indent="-514350"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Drainage libre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14423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fr-FR" sz="2000" dirty="0" smtClean="0"/>
              <a:t>Suivi du drainage par </a:t>
            </a:r>
            <a:r>
              <a:rPr lang="fr-FR" sz="2000" dirty="0" err="1" smtClean="0"/>
              <a:t>conductimètrie</a:t>
            </a:r>
            <a:r>
              <a:rPr lang="fr-FR" sz="2000" dirty="0" smtClean="0"/>
              <a:t> : </a:t>
            </a:r>
          </a:p>
          <a:p>
            <a:endParaRPr lang="fr-FR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B3E2-4212-4216-8FCA-59F0354243A1}" type="slidenum">
              <a:rPr lang="fr-FR" sz="2400" smtClean="0"/>
              <a:pPr/>
              <a:t>3</a:t>
            </a:fld>
            <a:endParaRPr lang="fr-FR" sz="2400" dirty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0" y="0"/>
          <a:ext cx="476232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232"/>
              </a:tblGrid>
              <a:tr h="2286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 Système</a:t>
                      </a:r>
                      <a:r>
                        <a:rPr lang="fr-FR" sz="1800" baseline="0" dirty="0" smtClean="0"/>
                        <a:t> expérimental</a:t>
                      </a:r>
                      <a:endParaRPr lang="fr-FR" sz="1800" dirty="0" smtClean="0"/>
                    </a:p>
                    <a:p>
                      <a:endParaRPr lang="fr-FR" sz="1800" dirty="0"/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Drainage libre</a:t>
                      </a:r>
                      <a:endParaRPr lang="fr-FR" sz="1800" b="1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accent5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Drainage</a:t>
                      </a:r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 forcé</a:t>
                      </a:r>
                      <a:endParaRPr lang="fr-FR" sz="1800" b="1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pic>
        <p:nvPicPr>
          <p:cNvPr id="9" name="Image 8" descr="13336373_1073955349341363_1248015563_n.jpg"/>
          <p:cNvPicPr>
            <a:picLocks noChangeAspect="1"/>
          </p:cNvPicPr>
          <p:nvPr/>
        </p:nvPicPr>
        <p:blipFill>
          <a:blip r:embed="rId3" cstate="print"/>
          <a:srcRect b="31818"/>
          <a:stretch>
            <a:fillRect/>
          </a:stretch>
        </p:blipFill>
        <p:spPr>
          <a:xfrm>
            <a:off x="1357290" y="1714488"/>
            <a:ext cx="1857388" cy="1687218"/>
          </a:xfrm>
          <a:prstGeom prst="rect">
            <a:avLst/>
          </a:prstGeom>
        </p:spPr>
      </p:pic>
      <p:pic>
        <p:nvPicPr>
          <p:cNvPr id="11" name="Image 10" descr="13393327_1073955696007995_1127810131_n.jpg"/>
          <p:cNvPicPr>
            <a:picLocks noChangeAspect="1"/>
          </p:cNvPicPr>
          <p:nvPr/>
        </p:nvPicPr>
        <p:blipFill>
          <a:blip r:embed="rId4" cstate="print"/>
          <a:srcRect t="4444" r="13266" b="4444"/>
          <a:stretch>
            <a:fillRect/>
          </a:stretch>
        </p:blipFill>
        <p:spPr>
          <a:xfrm>
            <a:off x="500034" y="3429000"/>
            <a:ext cx="4000528" cy="3154262"/>
          </a:xfrm>
          <a:prstGeom prst="rect">
            <a:avLst/>
          </a:prstGeom>
        </p:spPr>
      </p:pic>
      <p:cxnSp>
        <p:nvCxnSpPr>
          <p:cNvPr id="15" name="Connecteur droit avec flèche 14"/>
          <p:cNvCxnSpPr/>
          <p:nvPr/>
        </p:nvCxnSpPr>
        <p:spPr>
          <a:xfrm>
            <a:off x="3214678" y="2857496"/>
            <a:ext cx="2786082" cy="42862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3357554" y="2500306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Électrode</a:t>
            </a:r>
            <a:endParaRPr lang="fr-FR" dirty="0"/>
          </a:p>
        </p:txBody>
      </p:sp>
      <p:pic>
        <p:nvPicPr>
          <p:cNvPr id="17" name="Image 16" descr="dessin_3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6" y="1594302"/>
            <a:ext cx="4443038" cy="5049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Espace réservé du contenu 11" descr="drainage_libre_graph.pn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21" t="4440" r="7859" b="3809"/>
          <a:stretch>
            <a:fillRect/>
          </a:stretch>
        </p:blipFill>
        <p:spPr>
          <a:xfrm>
            <a:off x="308732" y="1500174"/>
            <a:ext cx="8835268" cy="5072098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Drainage libre 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B3E2-4212-4216-8FCA-59F0354243A1}" type="slidenum">
              <a:rPr lang="fr-FR" sz="2400" smtClean="0"/>
              <a:pPr/>
              <a:t>4</a:t>
            </a:fld>
            <a:endParaRPr lang="fr-FR" sz="2400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0" y="0"/>
          <a:ext cx="476232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232"/>
              </a:tblGrid>
              <a:tr h="2286000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Système</a:t>
                      </a:r>
                      <a:r>
                        <a:rPr lang="fr-FR" sz="1800" baseline="0" dirty="0" smtClean="0"/>
                        <a:t> expérimental</a:t>
                      </a:r>
                      <a:endParaRPr lang="fr-FR" sz="1800" dirty="0"/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Drainage libre</a:t>
                      </a:r>
                      <a:endParaRPr lang="fr-FR" sz="1800" b="1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accent5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Drainage</a:t>
                      </a:r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 forcé</a:t>
                      </a:r>
                      <a:endParaRPr lang="fr-FR" sz="1800" b="1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3" name="ZoneTexte 12"/>
          <p:cNvSpPr txBox="1"/>
          <p:nvPr/>
        </p:nvSpPr>
        <p:spPr>
          <a:xfrm>
            <a:off x="5786447" y="2285992"/>
            <a:ext cx="2857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Décroissance de la conductivité</a:t>
            </a:r>
            <a:endParaRPr lang="fr-FR" sz="2000" dirty="0"/>
          </a:p>
        </p:txBody>
      </p:sp>
      <p:pic>
        <p:nvPicPr>
          <p:cNvPr id="9" name="Image 8" descr="13401236_1078670838869814_566065085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14480" y="2643182"/>
            <a:ext cx="1394129" cy="1857388"/>
          </a:xfrm>
          <a:prstGeom prst="rect">
            <a:avLst/>
          </a:prstGeom>
        </p:spPr>
      </p:pic>
      <p:pic>
        <p:nvPicPr>
          <p:cNvPr id="10" name="Image 9" descr="13407537_1078670835536481_1551046680_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14744" y="3643314"/>
            <a:ext cx="1430751" cy="1906179"/>
          </a:xfrm>
          <a:prstGeom prst="rect">
            <a:avLst/>
          </a:prstGeom>
        </p:spPr>
      </p:pic>
      <p:pic>
        <p:nvPicPr>
          <p:cNvPr id="15" name="Image 14" descr="13414694_1078670818869816_920326056_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72330" y="3929066"/>
            <a:ext cx="1428760" cy="1903527"/>
          </a:xfrm>
          <a:prstGeom prst="rect">
            <a:avLst/>
          </a:prstGeom>
        </p:spPr>
      </p:pic>
      <p:pic>
        <p:nvPicPr>
          <p:cNvPr id="16" name="Image 15" descr="13435796_1078670822203149_1578401602_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57818" y="3786190"/>
            <a:ext cx="1428760" cy="1903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Drainage libre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b="1" dirty="0" smtClean="0"/>
              <a:t>Hypothèse</a:t>
            </a:r>
            <a:r>
              <a:rPr lang="fr-FR" sz="2000" dirty="0" smtClean="0"/>
              <a:t> : répartition en cubique face centré des bulles </a:t>
            </a:r>
          </a:p>
          <a:p>
            <a:r>
              <a:rPr lang="fr-FR" sz="2000" b="1" dirty="0" smtClean="0"/>
              <a:t> Bulle </a:t>
            </a:r>
            <a:r>
              <a:rPr lang="fr-FR" sz="2000" dirty="0" smtClean="0"/>
              <a:t>: Sphérique, tangente, non déformé, de même taille</a:t>
            </a:r>
            <a:endParaRPr lang="fr-FR" sz="2000" b="1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pPr>
              <a:buNone/>
            </a:pPr>
            <a:endParaRPr lang="fr-FR" sz="2000" dirty="0" smtClean="0"/>
          </a:p>
          <a:p>
            <a:r>
              <a:rPr lang="fr-FR" sz="2000" dirty="0" smtClean="0"/>
              <a:t>Conductivité maximum :   </a:t>
            </a:r>
            <a:endParaRPr lang="fr-FR" sz="2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B3E2-4212-4216-8FCA-59F0354243A1}" type="slidenum">
              <a:rPr lang="fr-FR" sz="2400" smtClean="0"/>
              <a:pPr/>
              <a:t>5</a:t>
            </a:fld>
            <a:endParaRPr lang="fr-FR" sz="2400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0" y="0"/>
          <a:ext cx="476232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232"/>
              </a:tblGrid>
              <a:tr h="2286000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Système</a:t>
                      </a:r>
                      <a:r>
                        <a:rPr lang="fr-FR" sz="1800" baseline="0" dirty="0" smtClean="0"/>
                        <a:t> expérimental</a:t>
                      </a:r>
                      <a:endParaRPr lang="fr-FR" sz="1800" dirty="0"/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Drainage libre</a:t>
                      </a:r>
                      <a:endParaRPr lang="fr-FR" sz="1800" b="1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accent5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Drainage</a:t>
                      </a:r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 forcé</a:t>
                      </a:r>
                      <a:endParaRPr lang="fr-FR" sz="1800" b="1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pic>
        <p:nvPicPr>
          <p:cNvPr id="6" name="Image 5" descr="cfc.g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8741" b="13942"/>
          <a:stretch>
            <a:fillRect/>
          </a:stretch>
        </p:blipFill>
        <p:spPr>
          <a:xfrm>
            <a:off x="1214414" y="2428868"/>
            <a:ext cx="1685922" cy="1704980"/>
          </a:xfrm>
          <a:prstGeom prst="rect">
            <a:avLst/>
          </a:prstGeom>
        </p:spPr>
      </p:pic>
      <p:cxnSp>
        <p:nvCxnSpPr>
          <p:cNvPr id="10" name="Connecteur droit avec flèche 9"/>
          <p:cNvCxnSpPr/>
          <p:nvPr/>
        </p:nvCxnSpPr>
        <p:spPr>
          <a:xfrm rot="10800000">
            <a:off x="2571736" y="3786190"/>
            <a:ext cx="1214446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3714744" y="3571876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Bulle d’air</a:t>
            </a:r>
            <a:endParaRPr lang="fr-FR" sz="2000" dirty="0"/>
          </a:p>
        </p:txBody>
      </p:sp>
      <p:cxnSp>
        <p:nvCxnSpPr>
          <p:cNvPr id="15" name="Connecteur droit avec flèche 14"/>
          <p:cNvCxnSpPr/>
          <p:nvPr/>
        </p:nvCxnSpPr>
        <p:spPr>
          <a:xfrm rot="10800000">
            <a:off x="2857488" y="3071810"/>
            <a:ext cx="1214446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4143372" y="2786058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Eau</a:t>
            </a:r>
            <a:endParaRPr lang="fr-FR" sz="2000" dirty="0"/>
          </a:p>
        </p:txBody>
      </p:sp>
      <p:sp>
        <p:nvSpPr>
          <p:cNvPr id="18" name="ZoneTexte 17"/>
          <p:cNvSpPr txBox="1"/>
          <p:nvPr/>
        </p:nvSpPr>
        <p:spPr>
          <a:xfrm>
            <a:off x="5286380" y="2643182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Fraction de liquide : </a:t>
            </a:r>
            <a:endParaRPr lang="fr-FR" sz="2000" dirty="0"/>
          </a:p>
        </p:txBody>
      </p:sp>
      <p:graphicFrame>
        <p:nvGraphicFramePr>
          <p:cNvPr id="19" name="Objet 18"/>
          <p:cNvGraphicFramePr>
            <a:graphicFrameLocks noChangeAspect="1"/>
          </p:cNvGraphicFramePr>
          <p:nvPr/>
        </p:nvGraphicFramePr>
        <p:xfrm>
          <a:off x="7521598" y="2643182"/>
          <a:ext cx="1408120" cy="470759"/>
        </p:xfrm>
        <a:graphic>
          <a:graphicData uri="http://schemas.openxmlformats.org/presentationml/2006/ole">
            <p:oleObj spid="_x0000_s27650" name="Équation" r:id="rId5" imgW="672840" imgH="228600" progId="Equation.3">
              <p:embed/>
            </p:oleObj>
          </a:graphicData>
        </a:graphic>
      </p:graphicFrame>
      <p:graphicFrame>
        <p:nvGraphicFramePr>
          <p:cNvPr id="20" name="Objet 19"/>
          <p:cNvGraphicFramePr>
            <a:graphicFrameLocks noChangeAspect="1"/>
          </p:cNvGraphicFramePr>
          <p:nvPr/>
        </p:nvGraphicFramePr>
        <p:xfrm>
          <a:off x="3571869" y="4071942"/>
          <a:ext cx="2857520" cy="455180"/>
        </p:xfrm>
        <a:graphic>
          <a:graphicData uri="http://schemas.openxmlformats.org/presentationml/2006/ole">
            <p:oleObj spid="_x0000_s27651" name="Équation" r:id="rId6" imgW="1434960" imgH="228600" progId="Equation.3">
              <p:embed/>
            </p:oleObj>
          </a:graphicData>
        </a:graphic>
      </p:graphicFrame>
      <p:graphicFrame>
        <p:nvGraphicFramePr>
          <p:cNvPr id="21" name="Objet 20"/>
          <p:cNvGraphicFramePr>
            <a:graphicFrameLocks noChangeAspect="1"/>
          </p:cNvGraphicFramePr>
          <p:nvPr/>
        </p:nvGraphicFramePr>
        <p:xfrm>
          <a:off x="954088" y="4627563"/>
          <a:ext cx="3162300" cy="473075"/>
        </p:xfrm>
        <a:graphic>
          <a:graphicData uri="http://schemas.openxmlformats.org/presentationml/2006/ole">
            <p:oleObj spid="_x0000_s27652" name="Équation" r:id="rId7" imgW="1523880" imgH="228600" progId="Equation.3">
              <p:embed/>
            </p:oleObj>
          </a:graphicData>
        </a:graphic>
      </p:graphicFrame>
      <p:graphicFrame>
        <p:nvGraphicFramePr>
          <p:cNvPr id="22" name="Objet 21"/>
          <p:cNvGraphicFramePr>
            <a:graphicFrameLocks noChangeAspect="1"/>
          </p:cNvGraphicFramePr>
          <p:nvPr/>
        </p:nvGraphicFramePr>
        <p:xfrm>
          <a:off x="1000100" y="5214950"/>
          <a:ext cx="2571768" cy="498029"/>
        </p:xfrm>
        <a:graphic>
          <a:graphicData uri="http://schemas.openxmlformats.org/presentationml/2006/ole">
            <p:oleObj spid="_x0000_s27653" name="Équation" r:id="rId8" imgW="119376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Drainage forcé </a:t>
            </a:r>
            <a:endParaRPr lang="fr-FR" dirty="0"/>
          </a:p>
        </p:txBody>
      </p:sp>
      <p:pic>
        <p:nvPicPr>
          <p:cNvPr id="6" name="Espace réservé du contenu 5" descr="13384851_1073955739341324_1869121770_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1473" y="3261048"/>
            <a:ext cx="2357455" cy="3140820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B3E2-4212-4216-8FCA-59F0354243A1}" type="slidenum">
              <a:rPr lang="fr-FR" sz="2400" smtClean="0"/>
              <a:pPr/>
              <a:t>6</a:t>
            </a:fld>
            <a:endParaRPr lang="fr-FR" sz="2400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0" y="0"/>
          <a:ext cx="476232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232"/>
              </a:tblGrid>
              <a:tr h="2286000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Système</a:t>
                      </a:r>
                      <a:r>
                        <a:rPr lang="fr-FR" sz="1800" baseline="0" dirty="0" smtClean="0"/>
                        <a:t> expérimental</a:t>
                      </a:r>
                      <a:endParaRPr lang="fr-FR" sz="1800" dirty="0"/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Drainage libre</a:t>
                      </a:r>
                      <a:endParaRPr lang="fr-FR" sz="1800" b="1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Drainage</a:t>
                      </a:r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 forcé</a:t>
                      </a:r>
                      <a:endParaRPr lang="fr-FR" sz="1800" b="1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sp>
        <p:nvSpPr>
          <p:cNvPr id="12" name="ZoneTexte 11"/>
          <p:cNvSpPr txBox="1"/>
          <p:nvPr/>
        </p:nvSpPr>
        <p:spPr>
          <a:xfrm>
            <a:off x="642911" y="1357298"/>
            <a:ext cx="82868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Principe </a:t>
            </a:r>
            <a:r>
              <a:rPr lang="fr-FR" sz="2000" dirty="0" smtClean="0"/>
              <a:t> : - On remplit un tube de mousse à l’aide d’un bulleur</a:t>
            </a:r>
          </a:p>
          <a:p>
            <a:r>
              <a:rPr lang="fr-FR" sz="2000" dirty="0" smtClean="0"/>
              <a:t>	   - A l’aide d’une pompe on renvoie de l’eau dans le tube à un débit 	     de 10mL/min </a:t>
            </a:r>
          </a:p>
          <a:p>
            <a:endParaRPr lang="fr-FR" sz="2000" dirty="0" smtClean="0"/>
          </a:p>
          <a:p>
            <a:r>
              <a:rPr lang="fr-FR" sz="2000" b="1" dirty="0" smtClean="0"/>
              <a:t>	</a:t>
            </a:r>
            <a:endParaRPr lang="fr-FR" sz="20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4071935" y="4500570"/>
            <a:ext cx="1428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Tube de mousse</a:t>
            </a:r>
            <a:endParaRPr lang="fr-FR" sz="2000" dirty="0"/>
          </a:p>
        </p:txBody>
      </p:sp>
      <p:cxnSp>
        <p:nvCxnSpPr>
          <p:cNvPr id="15" name="Connecteur droit avec flèche 14"/>
          <p:cNvCxnSpPr/>
          <p:nvPr/>
        </p:nvCxnSpPr>
        <p:spPr>
          <a:xfrm rot="10800000">
            <a:off x="1785917" y="4929198"/>
            <a:ext cx="2214579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4143373" y="6131502"/>
            <a:ext cx="1214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Pompe</a:t>
            </a:r>
            <a:endParaRPr lang="fr-FR" dirty="0"/>
          </a:p>
        </p:txBody>
      </p:sp>
      <p:cxnSp>
        <p:nvCxnSpPr>
          <p:cNvPr id="19" name="Connecteur droit avec flèche 18"/>
          <p:cNvCxnSpPr/>
          <p:nvPr/>
        </p:nvCxnSpPr>
        <p:spPr>
          <a:xfrm rot="10800000">
            <a:off x="2285985" y="6072207"/>
            <a:ext cx="1785951" cy="21590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4000496" y="5214951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Réservoir d’eau avec 1%de savon</a:t>
            </a:r>
            <a:endParaRPr lang="fr-FR" sz="2000" dirty="0"/>
          </a:p>
        </p:txBody>
      </p:sp>
      <p:cxnSp>
        <p:nvCxnSpPr>
          <p:cNvPr id="24" name="Connecteur droit avec flèche 23"/>
          <p:cNvCxnSpPr/>
          <p:nvPr/>
        </p:nvCxnSpPr>
        <p:spPr>
          <a:xfrm rot="10800000">
            <a:off x="1714480" y="5786454"/>
            <a:ext cx="2214579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 16" descr="dessin_2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2285993"/>
            <a:ext cx="2928927" cy="4139811"/>
          </a:xfrm>
          <a:prstGeom prst="rect">
            <a:avLst/>
          </a:prstGeom>
        </p:spPr>
      </p:pic>
      <p:cxnSp>
        <p:nvCxnSpPr>
          <p:cNvPr id="22" name="Connecteur droit avec flèche 21"/>
          <p:cNvCxnSpPr/>
          <p:nvPr/>
        </p:nvCxnSpPr>
        <p:spPr>
          <a:xfrm>
            <a:off x="5286380" y="4929198"/>
            <a:ext cx="1500199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5857885" y="5643579"/>
            <a:ext cx="1500199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 flipV="1">
            <a:off x="5072065" y="6143644"/>
            <a:ext cx="3071835" cy="21431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5214942" y="3857628"/>
            <a:ext cx="1500199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3571868" y="3497050"/>
            <a:ext cx="16430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Front de mousse plat</a:t>
            </a:r>
            <a:endParaRPr lang="fr-F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Drainage forcé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 smtClean="0"/>
              <a:t>On étudie l’évolution du front de mousse</a:t>
            </a:r>
            <a:endParaRPr lang="fr-FR" sz="200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B3E2-4212-4216-8FCA-59F0354243A1}" type="slidenum">
              <a:rPr lang="fr-FR" sz="2400" smtClean="0"/>
              <a:pPr/>
              <a:t>7</a:t>
            </a:fld>
            <a:endParaRPr lang="fr-FR" sz="2400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0" y="0"/>
          <a:ext cx="476232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232"/>
              </a:tblGrid>
              <a:tr h="2286000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Système</a:t>
                      </a:r>
                      <a:r>
                        <a:rPr lang="fr-FR" sz="1800" baseline="0" dirty="0" smtClean="0"/>
                        <a:t> expérimental</a:t>
                      </a:r>
                      <a:endParaRPr lang="fr-FR" sz="1800" dirty="0"/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Drainage libre</a:t>
                      </a:r>
                      <a:endParaRPr lang="fr-FR" sz="1800" b="1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Drainage</a:t>
                      </a:r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 forcé</a:t>
                      </a:r>
                      <a:endParaRPr lang="fr-FR" sz="1800" b="1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8" name="Image 7" descr="déplacement_et_vitesse_en_fonction_du_temps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85785" y="1714488"/>
            <a:ext cx="9714861" cy="5143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Drainage forcé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 smtClean="0"/>
              <a:t>Front de mousse plat                 Loi d’Harvard </a:t>
            </a:r>
          </a:p>
          <a:p>
            <a:endParaRPr lang="fr-FR" sz="2000" dirty="0" smtClean="0"/>
          </a:p>
          <a:p>
            <a:r>
              <a:rPr lang="fr-FR" sz="2000" dirty="0" smtClean="0"/>
              <a:t>On a donc                               Avec Q= 10 </a:t>
            </a:r>
            <a:r>
              <a:rPr lang="fr-FR" sz="2000" dirty="0" err="1" smtClean="0"/>
              <a:t>mL</a:t>
            </a:r>
            <a:r>
              <a:rPr lang="fr-FR" sz="2000" dirty="0" smtClean="0"/>
              <a:t>/min</a:t>
            </a:r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r>
              <a:rPr lang="fr-FR" sz="2000" dirty="0" smtClean="0"/>
              <a:t>Fraction de liquide : </a:t>
            </a:r>
          </a:p>
          <a:p>
            <a:pPr>
              <a:buNone/>
            </a:pPr>
            <a:endParaRPr lang="fr-FR" sz="2000" dirty="0" smtClean="0"/>
          </a:p>
          <a:p>
            <a:r>
              <a:rPr lang="fr-FR" sz="2000" dirty="0" smtClean="0"/>
              <a:t>La fraction de liquide contenu de la mousse est régi par l’équation  :                                       (Grandeurs adimensionnées)  </a:t>
            </a:r>
          </a:p>
          <a:p>
            <a:pPr>
              <a:buNone/>
            </a:pPr>
            <a:r>
              <a:rPr lang="fr-FR" sz="2000" dirty="0" smtClean="0"/>
              <a:t>	</a:t>
            </a:r>
          </a:p>
          <a:p>
            <a:endParaRPr lang="fr-FR" sz="2000" dirty="0"/>
          </a:p>
          <a:p>
            <a:endParaRPr lang="fr-FR" sz="20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B3E2-4212-4216-8FCA-59F0354243A1}" type="slidenum">
              <a:rPr lang="fr-FR" sz="2400" smtClean="0"/>
              <a:pPr/>
              <a:t>8</a:t>
            </a:fld>
            <a:endParaRPr lang="fr-FR" sz="2400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0" y="0"/>
          <a:ext cx="476232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232"/>
              </a:tblGrid>
              <a:tr h="2286000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Système</a:t>
                      </a:r>
                      <a:r>
                        <a:rPr lang="fr-FR" sz="1800" baseline="0" dirty="0" smtClean="0"/>
                        <a:t> expérimental</a:t>
                      </a:r>
                      <a:endParaRPr lang="fr-FR" sz="1800" dirty="0"/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Drainage libre</a:t>
                      </a:r>
                      <a:endParaRPr lang="fr-FR" sz="1800" b="1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accent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Drainage</a:t>
                      </a:r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 forcé</a:t>
                      </a:r>
                      <a:endParaRPr lang="fr-FR" sz="1800" b="1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sp>
        <p:nvSpPr>
          <p:cNvPr id="6" name="Flèche droite 5"/>
          <p:cNvSpPr/>
          <p:nvPr/>
        </p:nvSpPr>
        <p:spPr>
          <a:xfrm>
            <a:off x="3214678" y="1643050"/>
            <a:ext cx="642943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/>
        </p:nvGraphicFramePr>
        <p:xfrm>
          <a:off x="2024063" y="2132013"/>
          <a:ext cx="1524000" cy="642937"/>
        </p:xfrm>
        <a:graphic>
          <a:graphicData uri="http://schemas.openxmlformats.org/presentationml/2006/ole">
            <p:oleObj spid="_x0000_s1026" name="Équation" r:id="rId4" imgW="812520" imgH="342720" progId="Equation.3">
              <p:embed/>
            </p:oleObj>
          </a:graphicData>
        </a:graphic>
      </p:graphicFrame>
      <p:graphicFrame>
        <p:nvGraphicFramePr>
          <p:cNvPr id="12" name="Objet 11"/>
          <p:cNvGraphicFramePr>
            <a:graphicFrameLocks noChangeAspect="1"/>
          </p:cNvGraphicFramePr>
          <p:nvPr/>
        </p:nvGraphicFramePr>
        <p:xfrm>
          <a:off x="2121813" y="2857498"/>
          <a:ext cx="2378751" cy="428627"/>
        </p:xfrm>
        <a:graphic>
          <a:graphicData uri="http://schemas.openxmlformats.org/presentationml/2006/ole">
            <p:oleObj spid="_x0000_s1029" name="Équation" r:id="rId5" imgW="1295280" imgH="241200" progId="Equation.3">
              <p:embed/>
            </p:oleObj>
          </a:graphicData>
        </a:graphic>
      </p:graphicFrame>
      <p:pic>
        <p:nvPicPr>
          <p:cNvPr id="11" name="Image 10" descr="front_plat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439" r="53252"/>
          <a:stretch>
            <a:fillRect/>
          </a:stretch>
        </p:blipFill>
        <p:spPr>
          <a:xfrm>
            <a:off x="6072198" y="1142985"/>
            <a:ext cx="928695" cy="2550881"/>
          </a:xfrm>
          <a:prstGeom prst="rect">
            <a:avLst/>
          </a:prstGeom>
        </p:spPr>
      </p:pic>
      <p:graphicFrame>
        <p:nvGraphicFramePr>
          <p:cNvPr id="13" name="Objet 12"/>
          <p:cNvGraphicFramePr>
            <a:graphicFrameLocks noChangeAspect="1"/>
          </p:cNvGraphicFramePr>
          <p:nvPr/>
        </p:nvGraphicFramePr>
        <p:xfrm>
          <a:off x="3055938" y="5297488"/>
          <a:ext cx="3605212" cy="908050"/>
        </p:xfrm>
        <a:graphic>
          <a:graphicData uri="http://schemas.openxmlformats.org/presentationml/2006/ole">
            <p:oleObj spid="_x0000_s1030" name="Équation" r:id="rId7" imgW="1866600" imgH="469800" progId="Equation.3">
              <p:embed/>
            </p:oleObj>
          </a:graphicData>
        </a:graphic>
      </p:graphicFrame>
      <p:sp>
        <p:nvSpPr>
          <p:cNvPr id="15" name="Rectangle 14"/>
          <p:cNvSpPr/>
          <p:nvPr/>
        </p:nvSpPr>
        <p:spPr>
          <a:xfrm>
            <a:off x="8215339" y="1214423"/>
            <a:ext cx="71438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215339" y="2428869"/>
            <a:ext cx="714380" cy="121444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" name="Connecteur droit avec flèche 21"/>
          <p:cNvCxnSpPr/>
          <p:nvPr/>
        </p:nvCxnSpPr>
        <p:spPr>
          <a:xfrm>
            <a:off x="7358083" y="2000240"/>
            <a:ext cx="857256" cy="42862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rot="5400000">
            <a:off x="6715141" y="2285992"/>
            <a:ext cx="928695" cy="35719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7072331" y="1363792"/>
            <a:ext cx="1143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Front de mousse</a:t>
            </a:r>
            <a:endParaRPr lang="fr-FR" sz="2000" dirty="0"/>
          </a:p>
        </p:txBody>
      </p:sp>
      <p:cxnSp>
        <p:nvCxnSpPr>
          <p:cNvPr id="28" name="Connecteur droit avec flèche 27"/>
          <p:cNvCxnSpPr/>
          <p:nvPr/>
        </p:nvCxnSpPr>
        <p:spPr>
          <a:xfrm rot="10800000">
            <a:off x="6929455" y="3571876"/>
            <a:ext cx="571504" cy="42862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 flipV="1">
            <a:off x="7500957" y="3571876"/>
            <a:ext cx="785819" cy="42862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6715141" y="4071942"/>
            <a:ext cx="1785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Mousse sèche</a:t>
            </a:r>
            <a:endParaRPr lang="fr-FR" sz="2000" dirty="0"/>
          </a:p>
        </p:txBody>
      </p:sp>
      <p:cxnSp>
        <p:nvCxnSpPr>
          <p:cNvPr id="33" name="Connecteur droit avec flèche 32"/>
          <p:cNvCxnSpPr/>
          <p:nvPr/>
        </p:nvCxnSpPr>
        <p:spPr>
          <a:xfrm rot="10800000" flipV="1">
            <a:off x="6715140" y="1071546"/>
            <a:ext cx="785819" cy="64294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/>
          <p:nvPr/>
        </p:nvCxnSpPr>
        <p:spPr>
          <a:xfrm>
            <a:off x="7572396" y="1071547"/>
            <a:ext cx="785819" cy="28575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6715140" y="642918"/>
            <a:ext cx="22145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Mousse humide</a:t>
            </a:r>
            <a:endParaRPr lang="fr-FR" sz="2000" dirty="0"/>
          </a:p>
        </p:txBody>
      </p:sp>
      <p:cxnSp>
        <p:nvCxnSpPr>
          <p:cNvPr id="45" name="Connecteur droit 44"/>
          <p:cNvCxnSpPr/>
          <p:nvPr/>
        </p:nvCxnSpPr>
        <p:spPr>
          <a:xfrm>
            <a:off x="5857884" y="2927346"/>
            <a:ext cx="1357323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3643306" y="3571876"/>
          <a:ext cx="1500198" cy="885363"/>
        </p:xfrm>
        <a:graphic>
          <a:graphicData uri="http://schemas.openxmlformats.org/presentationml/2006/ole">
            <p:oleObj spid="_x0000_s1031" name="Équation" r:id="rId8" imgW="77436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 smtClean="0"/>
              <a:t>La loi  d’Harvard permet de confirmer le modèle d’évolution linéaire du front de mousse. </a:t>
            </a:r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r>
              <a:rPr lang="fr-FR" sz="2000" dirty="0" smtClean="0"/>
              <a:t>Le  modèle de cubique face centré permet d’approcher la valeur de la conductivité de la mousse à </a:t>
            </a:r>
            <a:r>
              <a:rPr lang="fr-FR" sz="2000" smtClean="0"/>
              <a:t>l’instant initial.</a:t>
            </a:r>
            <a:endParaRPr lang="fr-FR" sz="2000" dirty="0" smtClean="0"/>
          </a:p>
          <a:p>
            <a:pPr>
              <a:buNone/>
            </a:pPr>
            <a:endParaRPr lang="fr-FR" sz="2000" dirty="0" smtClean="0"/>
          </a:p>
          <a:p>
            <a:r>
              <a:rPr lang="fr-FR" sz="2000" dirty="0" smtClean="0"/>
              <a:t>Drainage : Phénomène long, solutions alternatives à utiliser en industrie </a:t>
            </a:r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pPr>
              <a:buNone/>
            </a:pPr>
            <a:endParaRPr lang="fr-FR" sz="2000" dirty="0" smtClean="0"/>
          </a:p>
          <a:p>
            <a:endParaRPr lang="fr-FR" sz="2000" dirty="0" smtClean="0"/>
          </a:p>
          <a:p>
            <a:endParaRPr lang="fr-FR" sz="2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B3E2-4212-4216-8FCA-59F0354243A1}" type="slidenum">
              <a:rPr lang="fr-FR" sz="2400" smtClean="0"/>
              <a:pPr/>
              <a:t>9</a:t>
            </a:fld>
            <a:endParaRPr lang="fr-FR" sz="2400" dirty="0"/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/>
        </p:nvGraphicFramePr>
        <p:xfrm>
          <a:off x="1571605" y="2500306"/>
          <a:ext cx="4306124" cy="714380"/>
        </p:xfrm>
        <a:graphic>
          <a:graphicData uri="http://schemas.openxmlformats.org/presentationml/2006/ole">
            <p:oleObj spid="_x0000_s22530" name="Équation" r:id="rId4" imgW="27558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15725</TotalTime>
  <Words>462</Words>
  <Application>Microsoft Office PowerPoint</Application>
  <PresentationFormat>Affichage à l'écran (4:3)</PresentationFormat>
  <Paragraphs>129</Paragraphs>
  <Slides>9</Slides>
  <Notes>8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1" baseType="lpstr">
      <vt:lpstr>Thème Office</vt:lpstr>
      <vt:lpstr>Équation</vt:lpstr>
      <vt:lpstr>Étude de drainage libre et forcé d’une mousse</vt:lpstr>
      <vt:lpstr>Système expérimental</vt:lpstr>
      <vt:lpstr>Drainage libre </vt:lpstr>
      <vt:lpstr>Drainage libre </vt:lpstr>
      <vt:lpstr>Drainage libre </vt:lpstr>
      <vt:lpstr>Drainage forcé </vt:lpstr>
      <vt:lpstr>Drainage forcé </vt:lpstr>
      <vt:lpstr>Drainage forcé</vt:lpstr>
      <vt:lpstr>Conclusion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Étude des drainages libre et forcé d’une mousse</dc:title>
  <dc:creator>Emile Collignon</dc:creator>
  <cp:lastModifiedBy>Laurent PIETRI</cp:lastModifiedBy>
  <cp:revision>187</cp:revision>
  <dcterms:created xsi:type="dcterms:W3CDTF">2016-05-28T12:25:11Z</dcterms:created>
  <dcterms:modified xsi:type="dcterms:W3CDTF">2016-09-28T18:44:19Z</dcterms:modified>
</cp:coreProperties>
</file>